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embeddedFontLst>
    <p:embeddedFont>
      <p:font typeface="Robo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92">
          <p15:clr>
            <a:srgbClr val="9AA0A6"/>
          </p15:clr>
        </p15:guide>
        <p15:guide id="2" orient="horz" pos="1728">
          <p15:clr>
            <a:srgbClr val="9AA0A6"/>
          </p15:clr>
        </p15:guide>
        <p15:guide id="3" pos="6624">
          <p15:clr>
            <a:srgbClr val="9AA0A6"/>
          </p15:clr>
        </p15:guide>
        <p15:guide id="4" orient="horz" pos="360">
          <p15:clr>
            <a:srgbClr val="9AA0A6"/>
          </p15:clr>
        </p15:guide>
        <p15:guide id="5" orient="horz" pos="456">
          <p15:clr>
            <a:srgbClr val="9AA0A6"/>
          </p15:clr>
        </p15:guide>
      </p15:sldGuideLst>
    </p:ext>
    <p:ext uri="http://customooxmlschemas.google.com/">
      <go:slidesCustomData xmlns:go="http://customooxmlschemas.google.com/" r:id="rId20" roundtripDataSignature="AMtx7mjXpa3oWU7Q25wlDIpa/Hqp326E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92" orient="horz"/>
        <p:guide pos="1728" orient="horz"/>
        <p:guide pos="6624"/>
        <p:guide pos="360" orient="horz"/>
        <p:guide pos="456" orient="horz"/>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6" name="Google Shape;7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0" name="Google Shape;35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 name="Google Shape;11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01dd5aeb54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400"/>
              <a:buFont typeface="Arial"/>
              <a:buNone/>
            </a:pPr>
            <a:r>
              <a:rPr lang="en-US" sz="1200" u="sng">
                <a:solidFill>
                  <a:schemeClr val="dk1"/>
                </a:solidFill>
                <a:latin typeface="Calibri"/>
                <a:ea typeface="Calibri"/>
                <a:cs typeface="Calibri"/>
                <a:sym typeface="Calibri"/>
              </a:rPr>
              <a:t>Elements of this structure</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Hall Director sits as Co-Chair on House Council</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SUCL’s and House Councils report to and are governed Student Union</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SUCL’s and Res.Teams operate alongside one another within the residence; however, there is no formal “team” structure</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ARLC’s replaced CLC’s, with an increased mandate to function as a formal part of the res.team to provide CA support, student support, and assistance to RLC’s during overnight shifts</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REC operates alongside RLC’s, however, has no direct oversight to CA’s and operational programs</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400"/>
              <a:buFont typeface="Arial"/>
              <a:buNone/>
            </a:pPr>
            <a:r>
              <a:t/>
            </a:r>
            <a:endParaRPr i="1" sz="12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400"/>
              <a:buFont typeface="Arial"/>
              <a:buNone/>
            </a:pPr>
            <a:r>
              <a:rPr lang="en-US" sz="1200" u="sng">
                <a:solidFill>
                  <a:schemeClr val="dk1"/>
                </a:solidFill>
                <a:latin typeface="Calibri"/>
                <a:ea typeface="Calibri"/>
                <a:cs typeface="Calibri"/>
                <a:sym typeface="Calibri"/>
              </a:rPr>
              <a:t>Experiences of this structure.</a:t>
            </a:r>
            <a:endParaRPr sz="1200" u="sng">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Role confusion between HD’s and ARLC’s</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for 2021, the SUCL’s roles were not in place prior to the start of the year. This left a gap in support for Orientation programming.</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CA’s were asked to increase presence during O-Week in order to fill SUCL gap.  Although an unexpected change for the CA team, this did increase their visibility and helped to establish early leadership within the houses.  By default, the role confusion and tension that can be present between SUCL’s and CA’s was not a factor.</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However, it is understood that the pace of Orientation alongside regular role duties meant the CA’s expended a lot of energy very early, and for some, burnout began to set in by Thanksgiving. </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There remains an overall gap in the creation and delivery of a planned curriculum for res.programs; res. programming overall requires support.</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a:t>
            </a:r>
            <a:r>
              <a:rPr i="1" lang="en-US" sz="1200">
                <a:solidFill>
                  <a:schemeClr val="dk1"/>
                </a:solidFill>
                <a:latin typeface="Calibri"/>
                <a:ea typeface="Calibri"/>
                <a:cs typeface="Calibri"/>
                <a:sym typeface="Calibri"/>
              </a:rPr>
              <a:t>The incoming class of 2021 was large and active.  Several buildings experienced increased social activity and risk mitigation for health and safety has been ongoing. </a:t>
            </a:r>
            <a:endParaRPr i="1" sz="12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sz="1200"/>
          </a:p>
        </p:txBody>
      </p:sp>
      <p:sp>
        <p:nvSpPr>
          <p:cNvPr id="129" name="Google Shape;129;g101dd5aeb54_0_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b="0" i="0" lang="en-US" sz="1800" u="sng">
                <a:solidFill>
                  <a:srgbClr val="000000"/>
                </a:solidFill>
                <a:latin typeface="Calibri"/>
                <a:ea typeface="Calibri"/>
                <a:cs typeface="Calibri"/>
                <a:sym typeface="Calibri"/>
              </a:rPr>
              <a:t>Sample Model A</a:t>
            </a:r>
            <a:endParaRPr b="0"/>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 team </a:t>
            </a:r>
            <a:r>
              <a:rPr lang="en-US" sz="1800">
                <a:latin typeface="Calibri"/>
                <a:ea typeface="Calibri"/>
                <a:cs typeface="Calibri"/>
                <a:sym typeface="Calibri"/>
              </a:rPr>
              <a:t>in each house is</a:t>
            </a:r>
            <a:r>
              <a:rPr b="0" i="0" lang="en-US" sz="1800" u="none" strike="noStrike">
                <a:solidFill>
                  <a:srgbClr val="000000"/>
                </a:solidFill>
                <a:latin typeface="Calibri"/>
                <a:ea typeface="Calibri"/>
                <a:cs typeface="Calibri"/>
                <a:sym typeface="Calibri"/>
              </a:rPr>
              <a:t> united under one line up to residence life with ARLC providing clear leadership within each residence building</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 team” now includes Community Council</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CE’s have role support from REC and team leadership within their respective houses.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Student Life is accountable and responsible for culture creation in residence and carries responsibility for risk mitigation, safety, health and wellness of students living on campus</a:t>
            </a:r>
            <a:endParaRPr/>
          </a:p>
          <a:p>
            <a:pPr indent="0" lvl="0" marL="158750" rtl="0" algn="l">
              <a:lnSpc>
                <a:spcPct val="100000"/>
              </a:lnSpc>
              <a:spcBef>
                <a:spcPts val="0"/>
              </a:spcBef>
              <a:spcAft>
                <a:spcPts val="0"/>
              </a:spcAft>
              <a:buSzPts val="1100"/>
              <a:buNone/>
            </a:pPr>
            <a:br>
              <a:rPr b="0" lang="en-US"/>
            </a:br>
            <a:r>
              <a:rPr b="0" i="0" lang="en-US" sz="1800" u="sng">
                <a:solidFill>
                  <a:srgbClr val="000000"/>
                </a:solidFill>
                <a:latin typeface="Calibri"/>
                <a:ea typeface="Calibri"/>
                <a:cs typeface="Calibri"/>
                <a:sym typeface="Calibri"/>
              </a:rPr>
              <a:t>Outcomes</a:t>
            </a:r>
            <a:endParaRPr/>
          </a:p>
          <a:p>
            <a:pPr indent="-298450" lvl="0" marL="457200" rtl="0" algn="l">
              <a:lnSpc>
                <a:spcPct val="100000"/>
              </a:lnSpc>
              <a:spcBef>
                <a:spcPts val="0"/>
              </a:spcBef>
              <a:spcAft>
                <a:spcPts val="0"/>
              </a:spcAft>
              <a:buSzPts val="1100"/>
              <a:buChar char="●"/>
            </a:pPr>
            <a:r>
              <a:rPr lang="en-US" sz="1800">
                <a:latin typeface="Calibri"/>
                <a:ea typeface="Calibri"/>
                <a:cs typeface="Calibri"/>
                <a:sym typeface="Calibri"/>
              </a:rPr>
              <a:t>ARLC</a:t>
            </a:r>
            <a:r>
              <a:rPr b="0" i="0" lang="en-US" sz="1800" u="none" strike="noStrike">
                <a:solidFill>
                  <a:srgbClr val="000000"/>
                </a:solidFill>
                <a:latin typeface="Calibri"/>
                <a:ea typeface="Calibri"/>
                <a:cs typeface="Calibri"/>
                <a:sym typeface="Calibri"/>
              </a:rPr>
              <a:t> of House fills a leadership gap by providing a strong resource to students in their buildings while also supporting positions above and below their role.  </a:t>
            </a:r>
            <a:endParaRPr/>
          </a:p>
          <a:p>
            <a:pPr indent="-298450" lvl="0" marL="457200" rtl="0" algn="l">
              <a:lnSpc>
                <a:spcPct val="100000"/>
              </a:lnSpc>
              <a:spcBef>
                <a:spcPts val="0"/>
              </a:spcBef>
              <a:spcAft>
                <a:spcPts val="0"/>
              </a:spcAft>
              <a:buSzPts val="1100"/>
              <a:buChar char="●"/>
            </a:pPr>
            <a:r>
              <a:rPr lang="en-US" sz="1800">
                <a:solidFill>
                  <a:schemeClr val="dk1"/>
                </a:solidFill>
                <a:latin typeface="Calibri"/>
                <a:ea typeface="Calibri"/>
                <a:cs typeface="Calibri"/>
                <a:sym typeface="Calibri"/>
              </a:rPr>
              <a:t>ARLC </a:t>
            </a:r>
            <a:r>
              <a:rPr b="0" i="0" lang="en-US" sz="1800" u="none" strike="noStrike">
                <a:solidFill>
                  <a:srgbClr val="000000"/>
                </a:solidFill>
                <a:latin typeface="Calibri"/>
                <a:ea typeface="Calibri"/>
                <a:cs typeface="Calibri"/>
                <a:sym typeface="Calibri"/>
              </a:rPr>
              <a:t> model  support for crisis response, risk mitigation activities, early de-escalation.  </a:t>
            </a:r>
            <a:endParaRPr/>
          </a:p>
          <a:p>
            <a:pPr indent="-298450" lvl="0" marL="457200" rtl="0" algn="l">
              <a:lnSpc>
                <a:spcPct val="100000"/>
              </a:lnSpc>
              <a:spcBef>
                <a:spcPts val="0"/>
              </a:spcBef>
              <a:spcAft>
                <a:spcPts val="0"/>
              </a:spcAft>
              <a:buSzPts val="1100"/>
              <a:buChar char="●"/>
            </a:pPr>
            <a:r>
              <a:rPr lang="en-US" sz="1800">
                <a:solidFill>
                  <a:schemeClr val="dk1"/>
                </a:solidFill>
                <a:latin typeface="Calibri"/>
                <a:ea typeface="Calibri"/>
                <a:cs typeface="Calibri"/>
                <a:sym typeface="Calibri"/>
              </a:rPr>
              <a:t>ARLC</a:t>
            </a:r>
            <a:r>
              <a:rPr b="0" i="0" lang="en-US" sz="1800" u="none" strike="noStrike">
                <a:solidFill>
                  <a:srgbClr val="000000"/>
                </a:solidFill>
                <a:latin typeface="Calibri"/>
                <a:ea typeface="Calibri"/>
                <a:cs typeface="Calibri"/>
                <a:sym typeface="Calibri"/>
              </a:rPr>
              <a:t> provides early intervention</a:t>
            </a:r>
            <a:r>
              <a:rPr lang="en-US" sz="1800">
                <a:latin typeface="Calibri"/>
                <a:ea typeface="Calibri"/>
                <a:cs typeface="Calibri"/>
                <a:sym typeface="Calibri"/>
              </a:rPr>
              <a:t> helping </a:t>
            </a:r>
            <a:r>
              <a:rPr b="0" i="0" lang="en-US" sz="1800" u="none" strike="noStrike">
                <a:solidFill>
                  <a:srgbClr val="000000"/>
                </a:solidFill>
                <a:latin typeface="Calibri"/>
                <a:ea typeface="Calibri"/>
                <a:cs typeface="Calibri"/>
                <a:sym typeface="Calibri"/>
              </a:rPr>
              <a:t>proactive case management model</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Teams form a strong bond, united spirit and positive dynamic within the buildings.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Strong support for consistent res.programming that includes implementation of first year transition initiatives, across all buildings via the CE’s</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Clear line of communication and representation of res.student voice on SU via Community Councils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The residence program is grounded in the strategic vision of the university, with members of the community contributing to strategic partnerships for greater, long-term impact</a:t>
            </a:r>
            <a:endParaRPr/>
          </a:p>
          <a:p>
            <a:pPr indent="0" lvl="0" marL="0" rtl="0" algn="l">
              <a:lnSpc>
                <a:spcPct val="100000"/>
              </a:lnSpc>
              <a:spcBef>
                <a:spcPts val="0"/>
              </a:spcBef>
              <a:spcAft>
                <a:spcPts val="0"/>
              </a:spcAft>
              <a:buSzPts val="1100"/>
              <a:buNone/>
            </a:pPr>
            <a:r>
              <a:t/>
            </a:r>
            <a:endParaRPr/>
          </a:p>
        </p:txBody>
      </p:sp>
      <p:sp>
        <p:nvSpPr>
          <p:cNvPr id="167" name="Google Shape;167;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b="0" i="0" lang="en-US" sz="1800" u="sng">
                <a:solidFill>
                  <a:srgbClr val="000000"/>
                </a:solidFill>
                <a:latin typeface="Calibri"/>
                <a:ea typeface="Calibri"/>
                <a:cs typeface="Calibri"/>
                <a:sym typeface="Calibri"/>
              </a:rPr>
              <a:t>Sample Model </a:t>
            </a:r>
            <a:r>
              <a:rPr lang="en-US" sz="1800" u="sng">
                <a:latin typeface="Calibri"/>
                <a:ea typeface="Calibri"/>
                <a:cs typeface="Calibri"/>
                <a:sym typeface="Calibri"/>
              </a:rPr>
              <a:t>B</a:t>
            </a:r>
            <a:endParaRPr b="0" sz="1800"/>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Res. team in each house is united under one line up to residence life with ARLC providing clear leadership within each residence building</a:t>
            </a:r>
            <a:endParaRPr sz="1800">
              <a:latin typeface="Calibri"/>
              <a:ea typeface="Calibri"/>
              <a:cs typeface="Calibri"/>
              <a:sym typeface="Calibri"/>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 team” now includes Community Council</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CE’s have role support from REC and team leadership within their respective houses.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 Patrol offers additional support on an as needed basis</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Student Life is accountable and responsible for culture creation in residence and carries responsibility for risk mitigation, safety, health and wellness of students living on campus</a:t>
            </a:r>
            <a:endParaRPr/>
          </a:p>
          <a:p>
            <a:pPr indent="0" lvl="0" marL="158750" rtl="0" algn="l">
              <a:lnSpc>
                <a:spcPct val="100000"/>
              </a:lnSpc>
              <a:spcBef>
                <a:spcPts val="0"/>
              </a:spcBef>
              <a:spcAft>
                <a:spcPts val="0"/>
              </a:spcAft>
              <a:buSzPts val="1100"/>
              <a:buNone/>
            </a:pPr>
            <a:br>
              <a:rPr b="0" lang="en-US" sz="1800"/>
            </a:br>
            <a:r>
              <a:rPr b="0" i="0" lang="en-US" sz="1800" u="sng">
                <a:solidFill>
                  <a:srgbClr val="000000"/>
                </a:solidFill>
                <a:latin typeface="Calibri"/>
                <a:ea typeface="Calibri"/>
                <a:cs typeface="Calibri"/>
                <a:sym typeface="Calibri"/>
              </a:rPr>
              <a:t>Outcomes</a:t>
            </a:r>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of House fills a leadership gap by providing a strong resource to students in their buildings while also supporting positions above and below their role.  </a:t>
            </a:r>
            <a:endParaRPr>
              <a:solidFill>
                <a:schemeClr val="dk1"/>
              </a:solidFill>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model  support for crisis response, risk mitigation activities, early de-escalation.  </a:t>
            </a:r>
            <a:endParaRPr>
              <a:solidFill>
                <a:schemeClr val="dk1"/>
              </a:solidFill>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provides early intervention helping proactive case management model</a:t>
            </a:r>
            <a:endParaRPr sz="1800">
              <a:latin typeface="Calibri"/>
              <a:ea typeface="Calibri"/>
              <a:cs typeface="Calibri"/>
              <a:sym typeface="Calibri"/>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Teams form a strong bond, united spirit and positive dynamic within the buildings.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Strong support for consistent res.programming that includes implementation of first year transition initiatives, across all buildings via the CE’s</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Res.Patrol offers added door support and crowd control/management</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Clear line of communication and representation of res.student voice on SU via Community Councils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The residence program is grounded in the strategic vision of the university, with members of the community contributing to strategic partnerships for greater, long-term impact</a:t>
            </a:r>
            <a:endParaRPr/>
          </a:p>
          <a:p>
            <a:pPr indent="0" lvl="0" marL="158750" rtl="0" algn="l">
              <a:lnSpc>
                <a:spcPct val="100000"/>
              </a:lnSpc>
              <a:spcBef>
                <a:spcPts val="0"/>
              </a:spcBef>
              <a:spcAft>
                <a:spcPts val="0"/>
              </a:spcAft>
              <a:buSzPts val="1100"/>
              <a:buNone/>
            </a:pPr>
            <a:r>
              <a:t/>
            </a:r>
            <a:endParaRPr b="0" i="0" sz="1800" u="sng">
              <a:solidFill>
                <a:srgbClr val="000000"/>
              </a:solidFill>
              <a:latin typeface="Calibri"/>
              <a:ea typeface="Calibri"/>
              <a:cs typeface="Calibri"/>
              <a:sym typeface="Calibri"/>
            </a:endParaRPr>
          </a:p>
          <a:p>
            <a:pPr indent="0" lvl="0" marL="158750" rtl="0" algn="l">
              <a:lnSpc>
                <a:spcPct val="100000"/>
              </a:lnSpc>
              <a:spcBef>
                <a:spcPts val="0"/>
              </a:spcBef>
              <a:spcAft>
                <a:spcPts val="0"/>
              </a:spcAft>
              <a:buSzPts val="1100"/>
              <a:buNone/>
            </a:pPr>
            <a:r>
              <a:t/>
            </a:r>
            <a:endParaRPr b="0" i="0" sz="1800" u="sng">
              <a:solidFill>
                <a:srgbClr val="000000"/>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214" name="Google Shape;214;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b="0" i="0" lang="en-US" sz="1800" u="sng">
                <a:solidFill>
                  <a:srgbClr val="000000"/>
                </a:solidFill>
                <a:latin typeface="Calibri"/>
                <a:ea typeface="Calibri"/>
                <a:cs typeface="Calibri"/>
                <a:sym typeface="Calibri"/>
              </a:rPr>
              <a:t>Sample Model </a:t>
            </a:r>
            <a:r>
              <a:rPr lang="en-US" sz="1800" u="sng">
                <a:latin typeface="Calibri"/>
                <a:ea typeface="Calibri"/>
                <a:cs typeface="Calibri"/>
                <a:sym typeface="Calibri"/>
              </a:rPr>
              <a:t>C</a:t>
            </a:r>
            <a:endParaRPr b="0"/>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Res. team in each house is united under one line up to residence life with ARLC providing clear leadership within each residence building</a:t>
            </a:r>
            <a:endParaRPr sz="1800">
              <a:latin typeface="Calibri"/>
              <a:ea typeface="Calibri"/>
              <a:cs typeface="Calibri"/>
              <a:sym typeface="Calibri"/>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“Res. team” now includes Community Council</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CE’s have role support from REC and team leadership within their respective houses.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Student Life is accountable and responsible for culture creation in residence and carries responsibility for risk mitigation, safety, health and wellness of students living on campus</a:t>
            </a:r>
            <a:endParaRPr/>
          </a:p>
          <a:p>
            <a:pPr indent="0" lvl="0" marL="158750" rtl="0" algn="l">
              <a:lnSpc>
                <a:spcPct val="100000"/>
              </a:lnSpc>
              <a:spcBef>
                <a:spcPts val="0"/>
              </a:spcBef>
              <a:spcAft>
                <a:spcPts val="0"/>
              </a:spcAft>
              <a:buSzPts val="1100"/>
              <a:buNone/>
            </a:pPr>
            <a:br>
              <a:rPr b="0" lang="en-US"/>
            </a:br>
            <a:r>
              <a:rPr b="0" i="0" lang="en-US" sz="1800" u="sng">
                <a:solidFill>
                  <a:srgbClr val="000000"/>
                </a:solidFill>
                <a:latin typeface="Calibri"/>
                <a:ea typeface="Calibri"/>
                <a:cs typeface="Calibri"/>
                <a:sym typeface="Calibri"/>
              </a:rPr>
              <a:t>Outcomes</a:t>
            </a:r>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of House fills a leadership gap by providing a strong resource to students in their buildings while also supporting positions above and below their role.  </a:t>
            </a:r>
            <a:endParaRPr>
              <a:solidFill>
                <a:schemeClr val="dk1"/>
              </a:solidFill>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model  support for crisis response, risk mitigation activities, early de-escalation.  </a:t>
            </a:r>
            <a:endParaRPr>
              <a:solidFill>
                <a:schemeClr val="dk1"/>
              </a:solidFill>
            </a:endParaRPr>
          </a:p>
          <a:p>
            <a:pPr indent="-298450" lvl="0" marL="457200" rtl="0" algn="l">
              <a:spcBef>
                <a:spcPts val="0"/>
              </a:spcBef>
              <a:spcAft>
                <a:spcPts val="0"/>
              </a:spcAft>
              <a:buClr>
                <a:schemeClr val="dk1"/>
              </a:buClr>
              <a:buSzPts val="1100"/>
              <a:buChar char="●"/>
            </a:pPr>
            <a:r>
              <a:rPr lang="en-US" sz="1800">
                <a:solidFill>
                  <a:schemeClr val="dk1"/>
                </a:solidFill>
                <a:latin typeface="Calibri"/>
                <a:ea typeface="Calibri"/>
                <a:cs typeface="Calibri"/>
                <a:sym typeface="Calibri"/>
              </a:rPr>
              <a:t>ARLC provides early intervention helping proactive case management model</a:t>
            </a:r>
            <a:endParaRPr sz="1800">
              <a:latin typeface="Calibri"/>
              <a:ea typeface="Calibri"/>
              <a:cs typeface="Calibri"/>
              <a:sym typeface="Calibri"/>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Teams form a strong bond, united spirit and positive dynamic within the buildings.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Strong support for consistent res.programming that includes implementation of first year transition initiatives, across all buildings via the CE’s</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Clear line of communication and representation of res.student voice on SU via Community Councils </a:t>
            </a:r>
            <a:endParaRPr/>
          </a:p>
          <a:p>
            <a:pPr indent="-298450" lvl="0" marL="457200" rtl="0" algn="l">
              <a:lnSpc>
                <a:spcPct val="100000"/>
              </a:lnSpc>
              <a:spcBef>
                <a:spcPts val="0"/>
              </a:spcBef>
              <a:spcAft>
                <a:spcPts val="0"/>
              </a:spcAft>
              <a:buSzPts val="1100"/>
              <a:buChar char="●"/>
            </a:pPr>
            <a:r>
              <a:rPr b="0" i="0" lang="en-US" sz="1800" u="none" strike="noStrike">
                <a:solidFill>
                  <a:srgbClr val="000000"/>
                </a:solidFill>
                <a:latin typeface="Calibri"/>
                <a:ea typeface="Calibri"/>
                <a:cs typeface="Calibri"/>
                <a:sym typeface="Calibri"/>
              </a:rPr>
              <a:t>The residence program is grounded in the strategic vision of the university, with members of the community contributing to strategic partnerships for greater, long-term impact</a:t>
            </a:r>
            <a:endParaRPr/>
          </a:p>
          <a:p>
            <a:pPr indent="0" lvl="0" marL="0" rtl="0" algn="l">
              <a:lnSpc>
                <a:spcPct val="100000"/>
              </a:lnSpc>
              <a:spcBef>
                <a:spcPts val="0"/>
              </a:spcBef>
              <a:spcAft>
                <a:spcPts val="0"/>
              </a:spcAft>
              <a:buSzPts val="1100"/>
              <a:buNone/>
            </a:pPr>
            <a:r>
              <a:t/>
            </a:r>
            <a:endParaRPr/>
          </a:p>
        </p:txBody>
      </p:sp>
      <p:sp>
        <p:nvSpPr>
          <p:cNvPr id="265" name="Google Shape;26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b="0" i="0" lang="en-US" sz="1800" u="sng">
                <a:solidFill>
                  <a:srgbClr val="000000"/>
                </a:solidFill>
                <a:latin typeface="Calibri"/>
                <a:ea typeface="Calibri"/>
                <a:cs typeface="Calibri"/>
                <a:sym typeface="Calibri"/>
              </a:rPr>
              <a:t>Sample Model </a:t>
            </a:r>
            <a:r>
              <a:rPr lang="en-US" sz="1800" u="sng">
                <a:latin typeface="Calibri"/>
                <a:ea typeface="Calibri"/>
                <a:cs typeface="Calibri"/>
                <a:sym typeface="Calibri"/>
              </a:rPr>
              <a:t>D</a:t>
            </a:r>
            <a:endParaRPr b="0"/>
          </a:p>
          <a:p>
            <a:pPr indent="-342900" lvl="0" marL="457200" rtl="0" algn="l">
              <a:lnSpc>
                <a:spcPct val="100000"/>
              </a:lnSpc>
              <a:spcBef>
                <a:spcPts val="0"/>
              </a:spcBef>
              <a:spcAft>
                <a:spcPts val="0"/>
              </a:spcAft>
              <a:buSzPts val="1800"/>
              <a:buChar char="●"/>
            </a:pPr>
            <a:r>
              <a:rPr lang="en-US" sz="1800">
                <a:latin typeface="Calibri"/>
                <a:ea typeface="Calibri"/>
                <a:cs typeface="Calibri"/>
                <a:sym typeface="Calibri"/>
              </a:rPr>
              <a:t>Represents the smallest amount of change.</a:t>
            </a:r>
            <a:endParaRPr sz="1800">
              <a:latin typeface="Calibri"/>
              <a:ea typeface="Calibri"/>
              <a:cs typeface="Calibri"/>
              <a:sym typeface="Calibri"/>
            </a:endParaRPr>
          </a:p>
          <a:p>
            <a:pPr indent="-342900" lvl="0" marL="457200" rtl="0" algn="l">
              <a:lnSpc>
                <a:spcPct val="100000"/>
              </a:lnSpc>
              <a:spcBef>
                <a:spcPts val="0"/>
              </a:spcBef>
              <a:spcAft>
                <a:spcPts val="0"/>
              </a:spcAft>
              <a:buSzPts val="1800"/>
              <a:buFont typeface="Calibri"/>
              <a:buChar char="●"/>
            </a:pPr>
            <a:r>
              <a:rPr lang="en-US" sz="1800">
                <a:latin typeface="Calibri"/>
                <a:ea typeface="Calibri"/>
                <a:cs typeface="Calibri"/>
                <a:sym typeface="Calibri"/>
              </a:rPr>
              <a:t>Essentially represents what we have now except for the change in Community Council Goverance and without added support of ARLCs (or Heads of Houses as suggested in other models)  </a:t>
            </a:r>
            <a:endParaRPr sz="1800">
              <a:latin typeface="Calibri"/>
              <a:ea typeface="Calibri"/>
              <a:cs typeface="Calibri"/>
              <a:sym typeface="Calibri"/>
            </a:endParaRPr>
          </a:p>
          <a:p>
            <a:pPr indent="-342900" lvl="0" marL="457200" rtl="0" algn="l">
              <a:lnSpc>
                <a:spcPct val="100000"/>
              </a:lnSpc>
              <a:spcBef>
                <a:spcPts val="0"/>
              </a:spcBef>
              <a:spcAft>
                <a:spcPts val="0"/>
              </a:spcAft>
              <a:buSzPts val="1800"/>
              <a:buChar char="●"/>
            </a:pPr>
            <a:r>
              <a:rPr lang="en-US" sz="1800">
                <a:latin typeface="Calibri"/>
                <a:ea typeface="Calibri"/>
                <a:cs typeface="Calibri"/>
                <a:sym typeface="Calibri"/>
              </a:rPr>
              <a:t>SCA operates much like HD’s do now without added support of ARLC</a:t>
            </a:r>
            <a:endParaRPr sz="1800">
              <a:latin typeface="Calibri"/>
              <a:ea typeface="Calibri"/>
              <a:cs typeface="Calibri"/>
              <a:sym typeface="Calibri"/>
            </a:endParaRPr>
          </a:p>
          <a:p>
            <a:pPr indent="-342900" lvl="0" marL="457200" rtl="0" algn="l">
              <a:lnSpc>
                <a:spcPct val="100000"/>
              </a:lnSpc>
              <a:spcBef>
                <a:spcPts val="0"/>
              </a:spcBef>
              <a:spcAft>
                <a:spcPts val="0"/>
              </a:spcAft>
              <a:buSzPts val="1800"/>
              <a:buChar char="●"/>
            </a:pPr>
            <a:r>
              <a:rPr b="0" i="0" lang="en-US" sz="1800" u="none" strike="noStrike">
                <a:solidFill>
                  <a:srgbClr val="000000"/>
                </a:solidFill>
                <a:latin typeface="Calibri"/>
                <a:ea typeface="Calibri"/>
                <a:cs typeface="Calibri"/>
                <a:sym typeface="Calibri"/>
              </a:rPr>
              <a:t>Student Life is accountable and responsible for culture creation in residence and carries responsibility for risk mitigation, safety, health and wellness of students living on campus</a:t>
            </a:r>
            <a:endParaRPr b="0" i="0" sz="1800" u="none" strike="noStrike">
              <a:solidFill>
                <a:srgbClr val="000000"/>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sz="1800">
              <a:latin typeface="Calibri"/>
              <a:ea typeface="Calibri"/>
              <a:cs typeface="Calibri"/>
              <a:sym typeface="Calibri"/>
            </a:endParaRPr>
          </a:p>
          <a:p>
            <a:pPr indent="0" lvl="0" marL="158750" rtl="0" algn="l">
              <a:lnSpc>
                <a:spcPct val="100000"/>
              </a:lnSpc>
              <a:spcBef>
                <a:spcPts val="0"/>
              </a:spcBef>
              <a:spcAft>
                <a:spcPts val="0"/>
              </a:spcAft>
              <a:buSzPts val="1100"/>
              <a:buNone/>
            </a:pPr>
            <a:br>
              <a:rPr b="0" lang="en-US"/>
            </a:br>
            <a:r>
              <a:rPr b="0" i="0" lang="en-US" sz="1800" u="sng">
                <a:solidFill>
                  <a:srgbClr val="000000"/>
                </a:solidFill>
                <a:latin typeface="Calibri"/>
                <a:ea typeface="Calibri"/>
                <a:cs typeface="Calibri"/>
                <a:sym typeface="Calibri"/>
              </a:rPr>
              <a:t>Outcomes</a:t>
            </a:r>
            <a:endParaRPr/>
          </a:p>
          <a:p>
            <a:pPr indent="-342900" lvl="0" marL="457200" rtl="0" algn="l">
              <a:lnSpc>
                <a:spcPct val="100000"/>
              </a:lnSpc>
              <a:spcBef>
                <a:spcPts val="0"/>
              </a:spcBef>
              <a:spcAft>
                <a:spcPts val="0"/>
              </a:spcAft>
              <a:buSzPts val="1800"/>
              <a:buChar char="●"/>
            </a:pPr>
            <a:r>
              <a:rPr b="0" i="0" lang="en-US" sz="1800" u="none" strike="noStrike">
                <a:solidFill>
                  <a:srgbClr val="000000"/>
                </a:solidFill>
                <a:latin typeface="Calibri"/>
                <a:ea typeface="Calibri"/>
                <a:cs typeface="Calibri"/>
                <a:sym typeface="Calibri"/>
              </a:rPr>
              <a:t>Clear line of communication and representation of res.student voice on SU via Community Councils </a:t>
            </a:r>
            <a:endParaRPr/>
          </a:p>
          <a:p>
            <a:pPr indent="-342900" lvl="0" marL="457200" rtl="0" algn="l">
              <a:lnSpc>
                <a:spcPct val="100000"/>
              </a:lnSpc>
              <a:spcBef>
                <a:spcPts val="0"/>
              </a:spcBef>
              <a:spcAft>
                <a:spcPts val="0"/>
              </a:spcAft>
              <a:buSzPts val="1800"/>
              <a:buChar char="●"/>
            </a:pPr>
            <a:r>
              <a:rPr b="0" i="0" lang="en-US" sz="1800" u="none" strike="noStrike">
                <a:solidFill>
                  <a:srgbClr val="000000"/>
                </a:solidFill>
                <a:latin typeface="Calibri"/>
                <a:ea typeface="Calibri"/>
                <a:cs typeface="Calibri"/>
                <a:sym typeface="Calibri"/>
              </a:rPr>
              <a:t>The residence program is grounded in the strategic vision of the university, with members of the community contributing to strategic partnerships for greater, long-term impact</a:t>
            </a:r>
            <a:endParaRPr/>
          </a:p>
          <a:p>
            <a:pPr indent="0" lvl="0" marL="0" rtl="0" algn="l">
              <a:lnSpc>
                <a:spcPct val="100000"/>
              </a:lnSpc>
              <a:spcBef>
                <a:spcPts val="0"/>
              </a:spcBef>
              <a:spcAft>
                <a:spcPts val="0"/>
              </a:spcAft>
              <a:buSzPts val="1100"/>
              <a:buNone/>
            </a:pPr>
            <a:r>
              <a:t/>
            </a:r>
            <a:endParaRPr/>
          </a:p>
        </p:txBody>
      </p:sp>
      <p:sp>
        <p:nvSpPr>
          <p:cNvPr id="309" name="Google Shape;309;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2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1" name="Google Shape;3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4" name="Shape 34"/>
        <p:cNvGrpSpPr/>
        <p:nvPr/>
      </p:nvGrpSpPr>
      <p:grpSpPr>
        <a:xfrm>
          <a:off x="0" y="0"/>
          <a:ext cx="0" cy="0"/>
          <a:chOff x="0" y="0"/>
          <a:chExt cx="0" cy="0"/>
        </a:xfrm>
      </p:grpSpPr>
      <p:sp>
        <p:nvSpPr>
          <p:cNvPr id="35" name="Google Shape;35;p1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7" name="Google Shape;37;p1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8" name="Shape 48"/>
        <p:cNvGrpSpPr/>
        <p:nvPr/>
      </p:nvGrpSpPr>
      <p:grpSpPr>
        <a:xfrm>
          <a:off x="0" y="0"/>
          <a:ext cx="0" cy="0"/>
          <a:chOff x="0" y="0"/>
          <a:chExt cx="0" cy="0"/>
        </a:xfrm>
      </p:grpSpPr>
      <p:sp>
        <p:nvSpPr>
          <p:cNvPr id="49" name="Google Shape;49;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1" name="Google Shape;51;p1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2" name="Google Shape;5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5" name="Shape 55"/>
        <p:cNvGrpSpPr/>
        <p:nvPr/>
      </p:nvGrpSpPr>
      <p:grpSpPr>
        <a:xfrm>
          <a:off x="0" y="0"/>
          <a:ext cx="0" cy="0"/>
          <a:chOff x="0" y="0"/>
          <a:chExt cx="0" cy="0"/>
        </a:xfrm>
      </p:grpSpPr>
      <p:sp>
        <p:nvSpPr>
          <p:cNvPr id="56" name="Google Shape;56;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8"/>
          <p:cNvSpPr/>
          <p:nvPr>
            <p:ph idx="2" type="pic"/>
          </p:nvPr>
        </p:nvSpPr>
        <p:spPr>
          <a:xfrm>
            <a:off x="5183188" y="987425"/>
            <a:ext cx="6172200" cy="4873625"/>
          </a:xfrm>
          <a:prstGeom prst="rect">
            <a:avLst/>
          </a:prstGeom>
          <a:noFill/>
          <a:ln>
            <a:noFill/>
          </a:ln>
        </p:spPr>
      </p:sp>
      <p:sp>
        <p:nvSpPr>
          <p:cNvPr id="58" name="Google Shape;58;p1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9" name="Google Shape;59;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2" name="Shape 62"/>
        <p:cNvGrpSpPr/>
        <p:nvPr/>
      </p:nvGrpSpPr>
      <p:grpSpPr>
        <a:xfrm>
          <a:off x="0" y="0"/>
          <a:ext cx="0" cy="0"/>
          <a:chOff x="0" y="0"/>
          <a:chExt cx="0" cy="0"/>
        </a:xfrm>
      </p:grpSpPr>
      <p:sp>
        <p:nvSpPr>
          <p:cNvPr id="63" name="Google Shape;63;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5" name="Google Shape;6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1" Type="http://schemas.openxmlformats.org/officeDocument/2006/relationships/hyperlink" Target="https://www.dsu.ca/housing" TargetMode="External"/><Relationship Id="rId10" Type="http://schemas.openxmlformats.org/officeDocument/2006/relationships/hyperlink" Target="https://www.smu.edu/StudentAffairs/ResidenceLifeandStudentHousing" TargetMode="External"/><Relationship Id="rId13" Type="http://schemas.openxmlformats.org/officeDocument/2006/relationships/hyperlink" Target="https://www.cbusu.ca/housing" TargetMode="External"/><Relationship Id="rId12" Type="http://schemas.openxmlformats.org/officeDocument/2006/relationships/hyperlink" Target="https://www.masu.ca/off-campus-housing" TargetMode="External"/><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news.stanford.edu/report/2021/05/07/residential-education-organizational-update/" TargetMode="External"/><Relationship Id="rId4" Type="http://schemas.openxmlformats.org/officeDocument/2006/relationships/hyperlink" Target="https://mta.ca/current-students/student-life/housing-and-residence-life/residence-leadership" TargetMode="External"/><Relationship Id="rId9" Type="http://schemas.openxmlformats.org/officeDocument/2006/relationships/hyperlink" Target="https://www.dal.ca/campus_life/residence_housing/residence/halifax-campus/reslife-learning-communities/academic-reslife-learning-communities-.html" TargetMode="External"/><Relationship Id="rId15" Type="http://schemas.openxmlformats.org/officeDocument/2006/relationships/hyperlink" Target="https://brocku.ca/student-life-success/student-life/off-campus-living/" TargetMode="External"/><Relationship Id="rId14" Type="http://schemas.openxmlformats.org/officeDocument/2006/relationships/hyperlink" Target="https://www.uvic.ca/residence/home/home/off-campus/" TargetMode="External"/><Relationship Id="rId17" Type="http://schemas.openxmlformats.org/officeDocument/2006/relationships/hyperlink" Target="https://www.csu.qc.ca/projects/woodnote/" TargetMode="External"/><Relationship Id="rId16" Type="http://schemas.openxmlformats.org/officeDocument/2006/relationships/hyperlink" Target="https://www.utsu.ca/wp-content/uploads/2021/05/UTSU-Housing-Guide_Mar-0421.pdf" TargetMode="External"/><Relationship Id="rId5" Type="http://schemas.openxmlformats.org/officeDocument/2006/relationships/hyperlink" Target="https://ukings.ca/campus-community/residence/living-in-residence/" TargetMode="External"/><Relationship Id="rId19" Type="http://schemas.openxmlformats.org/officeDocument/2006/relationships/hyperlink" Target="https://scl.cornell.edu/residential-life/housing/campus-housing/new-transfer-undergraduates/cooperative-housing" TargetMode="External"/><Relationship Id="rId6" Type="http://schemas.openxmlformats.org/officeDocument/2006/relationships/hyperlink" Target="https://www.pomona.edu/administration/housing-residence-life/residential-life/residence-hall-staff" TargetMode="External"/><Relationship Id="rId18" Type="http://schemas.openxmlformats.org/officeDocument/2006/relationships/hyperlink" Target="https://campus.coop/houses/" TargetMode="External"/><Relationship Id="rId7" Type="http://schemas.openxmlformats.org/officeDocument/2006/relationships/hyperlink" Target="https://studentlife.utoronto.ca/task/become-a-don-or-resident-assistant/" TargetMode="External"/><Relationship Id="rId8" Type="http://schemas.openxmlformats.org/officeDocument/2006/relationships/hyperlink" Target="https://residence.uwo.ca/experience/academics_and_living-learning_communities/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7" name="Shape 77"/>
        <p:cNvGrpSpPr/>
        <p:nvPr/>
      </p:nvGrpSpPr>
      <p:grpSpPr>
        <a:xfrm>
          <a:off x="0" y="0"/>
          <a:ext cx="0" cy="0"/>
          <a:chOff x="0" y="0"/>
          <a:chExt cx="0" cy="0"/>
        </a:xfrm>
      </p:grpSpPr>
      <p:sp>
        <p:nvSpPr>
          <p:cNvPr id="78" name="Google Shape;78;p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79" name="Google Shape;79;p1"/>
          <p:cNvSpPr/>
          <p:nvPr/>
        </p:nvSpPr>
        <p:spPr>
          <a:xfrm>
            <a:off x="-9"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0" name="Google Shape;80;p1"/>
          <p:cNvSpPr/>
          <p:nvPr/>
        </p:nvSpPr>
        <p:spPr>
          <a:xfrm flipH="1" rot="5400000">
            <a:off x="-1410084" y="1410082"/>
            <a:ext cx="6858000" cy="4037836"/>
          </a:xfrm>
          <a:prstGeom prst="rect">
            <a:avLst/>
          </a:prstGeom>
          <a:gradFill>
            <a:gsLst>
              <a:gs pos="0">
                <a:srgbClr val="000000"/>
              </a:gs>
              <a:gs pos="8000">
                <a:srgbClr val="000000"/>
              </a:gs>
              <a:gs pos="100000">
                <a:srgbClr val="2F5496"/>
              </a:gs>
            </a:gsLst>
            <a:lin ang="3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1" name="Google Shape;81;p1"/>
          <p:cNvSpPr/>
          <p:nvPr/>
        </p:nvSpPr>
        <p:spPr>
          <a:xfrm flipH="1" rot="5400000">
            <a:off x="-1410085" y="1420219"/>
            <a:ext cx="6857999" cy="4037839"/>
          </a:xfrm>
          <a:prstGeom prst="rect">
            <a:avLst/>
          </a:prstGeom>
          <a:gradFill>
            <a:gsLst>
              <a:gs pos="0">
                <a:srgbClr val="000000">
                  <a:alpha val="0"/>
                </a:srgbClr>
              </a:gs>
              <a:gs pos="99000">
                <a:srgbClr val="4472C4">
                  <a:alpha val="42745"/>
                </a:srgbClr>
              </a:gs>
              <a:gs pos="100000">
                <a:srgbClr val="4472C4">
                  <a:alpha val="42745"/>
                </a:srgbClr>
              </a:gs>
            </a:gsLst>
            <a:lin ang="1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2" name="Google Shape;82;p1"/>
          <p:cNvSpPr/>
          <p:nvPr/>
        </p:nvSpPr>
        <p:spPr>
          <a:xfrm flipH="1" rot="5400000">
            <a:off x="767923" y="3588085"/>
            <a:ext cx="2501979" cy="4037841"/>
          </a:xfrm>
          <a:prstGeom prst="rect">
            <a:avLst/>
          </a:prstGeom>
          <a:gradFill>
            <a:gsLst>
              <a:gs pos="0">
                <a:srgbClr val="4472C4">
                  <a:alpha val="25490"/>
                </a:srgbClr>
              </a:gs>
              <a:gs pos="2000">
                <a:srgbClr val="4472C4">
                  <a:alpha val="25490"/>
                </a:srgbClr>
              </a:gs>
              <a:gs pos="100000">
                <a:srgbClr val="000000">
                  <a:alpha val="26666"/>
                </a:srgbClr>
              </a:gs>
            </a:gsLst>
            <a:lin ang="7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3" name="Google Shape;83;p1"/>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4472C4">
                  <a:alpha val="40000"/>
                </a:srgbClr>
              </a:gs>
            </a:gsLst>
            <a:lin ang="1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4" name="Google Shape;84;p1"/>
          <p:cNvSpPr/>
          <p:nvPr/>
        </p:nvSpPr>
        <p:spPr>
          <a:xfrm flipH="1" rot="5400000">
            <a:off x="-1410093" y="1399943"/>
            <a:ext cx="6858003" cy="4037835"/>
          </a:xfrm>
          <a:prstGeom prst="rect">
            <a:avLst/>
          </a:prstGeom>
          <a:gradFill>
            <a:gsLst>
              <a:gs pos="0">
                <a:srgbClr val="000000">
                  <a:alpha val="0"/>
                </a:srgbClr>
              </a:gs>
              <a:gs pos="99000">
                <a:srgbClr val="8DA9DB">
                  <a:alpha val="7843"/>
                </a:srgbClr>
              </a:gs>
              <a:gs pos="100000">
                <a:srgbClr val="8DA9DB">
                  <a:alpha val="7843"/>
                </a:srgbClr>
              </a:gs>
            </a:gsLst>
            <a:lin ang="7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5" name="Google Shape;85;p1"/>
          <p:cNvSpPr txBox="1"/>
          <p:nvPr>
            <p:ph type="title"/>
          </p:nvPr>
        </p:nvSpPr>
        <p:spPr>
          <a:xfrm>
            <a:off x="184125" y="309900"/>
            <a:ext cx="3669600" cy="3387600"/>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SzPts val="1800"/>
              <a:buNone/>
            </a:pPr>
            <a:r>
              <a:rPr lang="en-US" sz="4000">
                <a:solidFill>
                  <a:srgbClr val="FFFFFF"/>
                </a:solidFill>
              </a:rPr>
              <a:t>Residence Renewal </a:t>
            </a:r>
            <a:br>
              <a:rPr lang="en-US" sz="4000">
                <a:solidFill>
                  <a:srgbClr val="FFFFFF"/>
                </a:solidFill>
              </a:rPr>
            </a:br>
            <a:r>
              <a:rPr lang="en-US" sz="4000">
                <a:solidFill>
                  <a:srgbClr val="FFFFFF"/>
                </a:solidFill>
              </a:rPr>
              <a:t>Project</a:t>
            </a:r>
            <a:br>
              <a:rPr lang="en-US" sz="4000">
                <a:solidFill>
                  <a:srgbClr val="FFFFFF"/>
                </a:solidFill>
              </a:rPr>
            </a:br>
            <a:endParaRPr sz="4000">
              <a:solidFill>
                <a:srgbClr val="FFFFFF"/>
              </a:solidFill>
            </a:endParaRPr>
          </a:p>
          <a:p>
            <a:pPr indent="0" lvl="0" marL="0" rtl="0" algn="r">
              <a:lnSpc>
                <a:spcPct val="90000"/>
              </a:lnSpc>
              <a:spcBef>
                <a:spcPts val="0"/>
              </a:spcBef>
              <a:spcAft>
                <a:spcPts val="0"/>
              </a:spcAft>
              <a:buSzPts val="1800"/>
              <a:buNone/>
            </a:pPr>
            <a:br>
              <a:rPr lang="en-US" sz="4000">
                <a:solidFill>
                  <a:srgbClr val="FFFFFF"/>
                </a:solidFill>
              </a:rPr>
            </a:br>
            <a:r>
              <a:rPr lang="en-US" sz="2800">
                <a:solidFill>
                  <a:srgbClr val="FFFFFF"/>
                </a:solidFill>
              </a:rPr>
              <a:t>Fall Consultation, 2021</a:t>
            </a:r>
            <a:endParaRPr sz="4000">
              <a:solidFill>
                <a:srgbClr val="FFFFFF"/>
              </a:solidFill>
            </a:endParaRPr>
          </a:p>
        </p:txBody>
      </p:sp>
      <p:sp>
        <p:nvSpPr>
          <p:cNvPr id="86" name="Google Shape;86;p1"/>
          <p:cNvSpPr txBox="1"/>
          <p:nvPr>
            <p:ph idx="1" type="body"/>
          </p:nvPr>
        </p:nvSpPr>
        <p:spPr>
          <a:xfrm>
            <a:off x="4218903" y="834501"/>
            <a:ext cx="7108839" cy="4705859"/>
          </a:xfrm>
          <a:prstGeom prst="rect">
            <a:avLst/>
          </a:prstGeom>
          <a:noFill/>
          <a:ln>
            <a:noFill/>
          </a:ln>
        </p:spPr>
        <p:txBody>
          <a:bodyPr anchorCtr="0" anchor="ctr" bIns="45700" lIns="91425" spcFirstLastPara="1" rIns="91425" wrap="square" tIns="45700">
            <a:normAutofit/>
          </a:bodyPr>
          <a:lstStyle/>
          <a:p>
            <a:pPr indent="0" lvl="1" marL="685800" rtl="0" algn="l">
              <a:lnSpc>
                <a:spcPct val="150000"/>
              </a:lnSpc>
              <a:spcBef>
                <a:spcPts val="0"/>
              </a:spcBef>
              <a:spcAft>
                <a:spcPts val="0"/>
              </a:spcAft>
              <a:buSzPts val="1600"/>
              <a:buNone/>
            </a:pPr>
            <a:r>
              <a:rPr b="1" i="0" lang="en-US" sz="1600" u="none" cap="none" strike="noStrike">
                <a:solidFill>
                  <a:schemeClr val="dk1"/>
                </a:solidFill>
                <a:latin typeface="Calibri"/>
                <a:ea typeface="Calibri"/>
                <a:cs typeface="Calibri"/>
                <a:sym typeface="Calibri"/>
              </a:rPr>
              <a:t>TIMELINE OF PROJECT PHASES: RESIDENCE RENEWAL</a:t>
            </a:r>
            <a:endParaRPr/>
          </a:p>
          <a:p>
            <a:pPr indent="0" lvl="1" marL="685800" rtl="0" algn="l">
              <a:lnSpc>
                <a:spcPct val="150000"/>
              </a:lnSpc>
              <a:spcBef>
                <a:spcPts val="0"/>
              </a:spcBef>
              <a:spcAft>
                <a:spcPts val="0"/>
              </a:spcAft>
              <a:buSzPts val="1600"/>
              <a:buNone/>
            </a:pPr>
            <a:r>
              <a:rPr b="1" lang="en-US" sz="1600">
                <a:solidFill>
                  <a:schemeClr val="dk1"/>
                </a:solidFill>
                <a:latin typeface="Calibri"/>
                <a:ea typeface="Calibri"/>
                <a:cs typeface="Calibri"/>
                <a:sym typeface="Calibri"/>
              </a:rPr>
              <a:t>LIST OF </a:t>
            </a:r>
            <a:r>
              <a:rPr b="1" lang="en-US" sz="1600"/>
              <a:t>INFORMATION and </a:t>
            </a:r>
            <a:r>
              <a:rPr b="1" lang="en-US" sz="1600">
                <a:solidFill>
                  <a:schemeClr val="dk1"/>
                </a:solidFill>
                <a:latin typeface="Calibri"/>
                <a:ea typeface="Calibri"/>
                <a:cs typeface="Calibri"/>
                <a:sym typeface="Calibri"/>
              </a:rPr>
              <a:t>VISUALS</a:t>
            </a:r>
            <a:endParaRPr/>
          </a:p>
          <a:p>
            <a:pPr indent="0" lvl="1" marL="685800" rtl="0" algn="l">
              <a:lnSpc>
                <a:spcPct val="100000"/>
              </a:lnSpc>
              <a:spcBef>
                <a:spcPts val="0"/>
              </a:spcBef>
              <a:spcAft>
                <a:spcPts val="0"/>
              </a:spcAft>
              <a:buSzPts val="1600"/>
              <a:buNone/>
            </a:pPr>
            <a:r>
              <a:rPr b="1" i="1" lang="en-US" sz="1600"/>
              <a:t>	             </a:t>
            </a:r>
            <a:r>
              <a:rPr i="1" lang="en-US" sz="1200"/>
              <a:t>P</a:t>
            </a:r>
            <a:r>
              <a:rPr i="1" lang="en-US" sz="1200">
                <a:solidFill>
                  <a:schemeClr val="dk1"/>
                </a:solidFill>
                <a:latin typeface="Calibri"/>
                <a:ea typeface="Calibri"/>
                <a:cs typeface="Calibri"/>
                <a:sym typeface="Calibri"/>
              </a:rPr>
              <a:t>resented as individual slides</a:t>
            </a:r>
            <a:endParaRPr sz="1200"/>
          </a:p>
          <a:p>
            <a:pPr indent="-171450" lvl="2" marL="1670050" rtl="0" algn="l">
              <a:lnSpc>
                <a:spcPct val="100000"/>
              </a:lnSpc>
              <a:spcBef>
                <a:spcPts val="0"/>
              </a:spcBef>
              <a:spcAft>
                <a:spcPts val="0"/>
              </a:spcAft>
              <a:buSzPts val="1600"/>
              <a:buFont typeface="Arial"/>
              <a:buChar char="•"/>
            </a:pPr>
            <a:r>
              <a:rPr lang="en-US" sz="1200"/>
              <a:t>Project Background and Assumptions</a:t>
            </a:r>
            <a:endParaRPr b="0" i="0" sz="1200" u="none" cap="none" strike="noStrike">
              <a:solidFill>
                <a:schemeClr val="dk1"/>
              </a:solidFill>
              <a:latin typeface="Calibri"/>
              <a:ea typeface="Calibri"/>
              <a:cs typeface="Calibri"/>
              <a:sym typeface="Calibri"/>
            </a:endParaRPr>
          </a:p>
          <a:p>
            <a:pPr indent="-171450" lvl="2" marL="1670050" rtl="0" algn="l">
              <a:lnSpc>
                <a:spcPct val="100000"/>
              </a:lnSpc>
              <a:spcBef>
                <a:spcPts val="0"/>
              </a:spcBef>
              <a:spcAft>
                <a:spcPts val="0"/>
              </a:spcAft>
              <a:buSzPts val="1600"/>
              <a:buFont typeface="Arial"/>
              <a:buChar char="•"/>
            </a:pPr>
            <a:r>
              <a:rPr lang="en-US" sz="1200">
                <a:solidFill>
                  <a:schemeClr val="dk1"/>
                </a:solidFill>
                <a:latin typeface="Calibri"/>
                <a:ea typeface="Calibri"/>
                <a:cs typeface="Calibri"/>
                <a:sym typeface="Calibri"/>
              </a:rPr>
              <a:t>Draft Descriptions of Structural Elements </a:t>
            </a:r>
            <a:endParaRPr sz="1200"/>
          </a:p>
          <a:p>
            <a:pPr indent="-171450" lvl="2" marL="1670050" rtl="0" algn="l">
              <a:lnSpc>
                <a:spcPct val="100000"/>
              </a:lnSpc>
              <a:spcBef>
                <a:spcPts val="0"/>
              </a:spcBef>
              <a:spcAft>
                <a:spcPts val="0"/>
              </a:spcAft>
              <a:buSzPts val="1600"/>
              <a:buFont typeface="Arial"/>
              <a:buChar char="•"/>
            </a:pPr>
            <a:r>
              <a:rPr lang="en-US" sz="1200"/>
              <a:t>Sample Model A – Residence Governance Structure</a:t>
            </a:r>
            <a:endParaRPr i="1" sz="1200"/>
          </a:p>
          <a:p>
            <a:pPr indent="-171450" lvl="2" marL="1670050" rtl="0" algn="l">
              <a:lnSpc>
                <a:spcPct val="100000"/>
              </a:lnSpc>
              <a:spcBef>
                <a:spcPts val="0"/>
              </a:spcBef>
              <a:spcAft>
                <a:spcPts val="0"/>
              </a:spcAft>
              <a:buSzPts val="1600"/>
              <a:buFont typeface="Arial"/>
              <a:buChar char="•"/>
            </a:pPr>
            <a:r>
              <a:rPr lang="en-US" sz="1200"/>
              <a:t>Sample Model B – Residence Governance Structure</a:t>
            </a:r>
            <a:endParaRPr sz="1200"/>
          </a:p>
          <a:p>
            <a:pPr indent="-171450" lvl="2" marL="1670050" rtl="0" algn="l">
              <a:lnSpc>
                <a:spcPct val="100000"/>
              </a:lnSpc>
              <a:spcBef>
                <a:spcPts val="0"/>
              </a:spcBef>
              <a:spcAft>
                <a:spcPts val="0"/>
              </a:spcAft>
              <a:buSzPts val="1600"/>
              <a:buFont typeface="Arial"/>
              <a:buChar char="•"/>
            </a:pPr>
            <a:r>
              <a:rPr lang="en-US" sz="1200"/>
              <a:t>Sample Model C – Residence Governance Structure</a:t>
            </a:r>
            <a:endParaRPr sz="1200"/>
          </a:p>
          <a:p>
            <a:pPr indent="-146050" lvl="2" marL="1670050" rtl="0" algn="l">
              <a:lnSpc>
                <a:spcPct val="100000"/>
              </a:lnSpc>
              <a:spcBef>
                <a:spcPts val="0"/>
              </a:spcBef>
              <a:spcAft>
                <a:spcPts val="0"/>
              </a:spcAft>
              <a:buSzPts val="1200"/>
              <a:buChar char="•"/>
            </a:pPr>
            <a:r>
              <a:rPr lang="en-US" sz="1200"/>
              <a:t>Sample Model D - Residence Governance Structure</a:t>
            </a:r>
            <a:endParaRPr sz="1200"/>
          </a:p>
          <a:p>
            <a:pPr indent="0" lvl="0" marL="584200" rtl="0" algn="l">
              <a:lnSpc>
                <a:spcPct val="150000"/>
              </a:lnSpc>
              <a:spcBef>
                <a:spcPts val="0"/>
              </a:spcBef>
              <a:spcAft>
                <a:spcPts val="0"/>
              </a:spcAft>
              <a:buSzPts val="1600"/>
              <a:buNone/>
            </a:pPr>
            <a:r>
              <a:rPr b="1" lang="en-US" sz="1600"/>
              <a:t>SUPPORTING RESEARCH ON INSTITUTIONAL STRUCTURES</a:t>
            </a:r>
            <a:endParaRPr sz="1600"/>
          </a:p>
          <a:p>
            <a:pPr indent="0" lvl="0" marL="584200" rtl="0" algn="l">
              <a:lnSpc>
                <a:spcPct val="150000"/>
              </a:lnSpc>
              <a:spcBef>
                <a:spcPts val="0"/>
              </a:spcBef>
              <a:spcAft>
                <a:spcPts val="0"/>
              </a:spcAft>
              <a:buSzPts val="1600"/>
              <a:buNone/>
            </a:pPr>
            <a:r>
              <a:rPr b="1" lang="en-US" sz="1600"/>
              <a:t>WHAT HAPPENS NEXT </a:t>
            </a:r>
            <a:endParaRPr sz="1600"/>
          </a:p>
          <a:p>
            <a:pPr indent="0" lvl="0" marL="558800" rtl="0" algn="l">
              <a:lnSpc>
                <a:spcPct val="100000"/>
              </a:lnSpc>
              <a:spcBef>
                <a:spcPts val="0"/>
              </a:spcBef>
              <a:spcAft>
                <a:spcPts val="0"/>
              </a:spcAft>
              <a:buSzPts val="2000"/>
              <a:buNone/>
            </a:pPr>
            <a:r>
              <a:t/>
            </a:r>
            <a:endParaRPr sz="2200"/>
          </a:p>
          <a:p>
            <a:pPr indent="0" lvl="0" marL="228600" rtl="0" algn="l">
              <a:lnSpc>
                <a:spcPct val="100000"/>
              </a:lnSpc>
              <a:spcBef>
                <a:spcPts val="0"/>
              </a:spcBef>
              <a:spcAft>
                <a:spcPts val="0"/>
              </a:spcAft>
              <a:buSzPts val="2000"/>
              <a:buNone/>
            </a:pPr>
            <a:r>
              <a:t/>
            </a:r>
            <a:endParaRPr b="1" sz="2000"/>
          </a:p>
          <a:p>
            <a:pPr indent="0" lvl="0" marL="0" rtl="0" algn="l">
              <a:lnSpc>
                <a:spcPct val="100000"/>
              </a:lnSpc>
              <a:spcBef>
                <a:spcPts val="0"/>
              </a:spcBef>
              <a:spcAft>
                <a:spcPts val="0"/>
              </a:spcAft>
              <a:buSzPts val="1800"/>
              <a:buNone/>
            </a:pPr>
            <a:r>
              <a:t/>
            </a:r>
            <a:endParaRPr sz="200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9"/>
          <p:cNvSpPr txBox="1"/>
          <p:nvPr/>
        </p:nvSpPr>
        <p:spPr>
          <a:xfrm>
            <a:off x="654342" y="341499"/>
            <a:ext cx="103269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INSTITUTIONAL STRUCTURES, SUPPORTING RESEARCH </a:t>
            </a:r>
            <a:endParaRPr b="1" i="0" sz="1800" u="none" cap="none" strike="noStrike">
              <a:solidFill>
                <a:srgbClr val="000000"/>
              </a:solidFill>
              <a:latin typeface="Arial"/>
              <a:ea typeface="Arial"/>
              <a:cs typeface="Arial"/>
              <a:sym typeface="Arial"/>
            </a:endParaRPr>
          </a:p>
        </p:txBody>
      </p:sp>
      <p:sp>
        <p:nvSpPr>
          <p:cNvPr id="353" name="Google Shape;353;p9"/>
          <p:cNvSpPr txBox="1"/>
          <p:nvPr>
            <p:ph idx="1" type="body"/>
          </p:nvPr>
        </p:nvSpPr>
        <p:spPr>
          <a:xfrm>
            <a:off x="838200" y="1002975"/>
            <a:ext cx="10611300" cy="5173800"/>
          </a:xfrm>
          <a:prstGeom prst="rect">
            <a:avLst/>
          </a:prstGeom>
          <a:noFill/>
          <a:ln>
            <a:noFill/>
          </a:ln>
        </p:spPr>
        <p:txBody>
          <a:bodyPr anchorCtr="0" anchor="t" bIns="45700" lIns="91425" spcFirstLastPara="1" rIns="91425" wrap="square" tIns="45700">
            <a:normAutofit fontScale="85000" lnSpcReduction="20000"/>
          </a:bodyPr>
          <a:lstStyle/>
          <a:p>
            <a:pPr indent="-325755" lvl="0" marL="457200" rtl="0" algn="l">
              <a:lnSpc>
                <a:spcPct val="115000"/>
              </a:lnSpc>
              <a:spcBef>
                <a:spcPts val="1000"/>
              </a:spcBef>
              <a:spcAft>
                <a:spcPts val="0"/>
              </a:spcAft>
              <a:buSzPct val="100000"/>
              <a:buAutoNum type="alphaUcPeriod"/>
            </a:pPr>
            <a:r>
              <a:rPr i="1" lang="en-US" sz="1800">
                <a:solidFill>
                  <a:schemeClr val="accent1"/>
                </a:solidFill>
              </a:rPr>
              <a:t>Associate Residence Life Coordinator/Head of House</a:t>
            </a:r>
            <a:r>
              <a:rPr lang="en-US" sz="1800">
                <a:solidFill>
                  <a:schemeClr val="accent1"/>
                </a:solidFill>
              </a:rPr>
              <a:t>. </a:t>
            </a:r>
            <a:r>
              <a:rPr lang="en-US" sz="1800"/>
              <a:t>Many institutions have retained, or are returning to, a structure that provides for a position such as Don/Head of House/Sponsor/Res.Director that is an elevated paraprofessional role to supporting RA’s and to help with transition to university life.  </a:t>
            </a:r>
            <a:endParaRPr sz="1800"/>
          </a:p>
          <a:p>
            <a:pPr indent="-325755" lvl="1" marL="914400" rtl="0" algn="l">
              <a:lnSpc>
                <a:spcPct val="115000"/>
              </a:lnSpc>
              <a:spcBef>
                <a:spcPts val="0"/>
              </a:spcBef>
              <a:spcAft>
                <a:spcPts val="0"/>
              </a:spcAft>
              <a:buSzPct val="100000"/>
              <a:buChar char="•"/>
            </a:pPr>
            <a:r>
              <a:rPr lang="en-US" sz="1800" u="sng">
                <a:solidFill>
                  <a:schemeClr val="hlink"/>
                </a:solidFill>
                <a:hlinkClick r:id="rId3"/>
              </a:rPr>
              <a:t>Stanford University</a:t>
            </a:r>
            <a:r>
              <a:rPr lang="en-US" sz="1800"/>
              <a:t>, just completed a residence restructuring (Aug. 1, 2021) that includes the hiring of a full, new level of staff as Residence Directors, to be live-in staff in each residence building who support/guide RA’s.  </a:t>
            </a:r>
            <a:endParaRPr sz="1800"/>
          </a:p>
          <a:p>
            <a:pPr indent="-325755" lvl="1" marL="914400" rtl="0" algn="l">
              <a:lnSpc>
                <a:spcPct val="115000"/>
              </a:lnSpc>
              <a:spcBef>
                <a:spcPts val="0"/>
              </a:spcBef>
              <a:spcAft>
                <a:spcPts val="0"/>
              </a:spcAft>
              <a:buSzPct val="100000"/>
              <a:buChar char="•"/>
            </a:pPr>
            <a:r>
              <a:rPr lang="en-US" sz="1800" u="sng">
                <a:solidFill>
                  <a:schemeClr val="hlink"/>
                </a:solidFill>
                <a:hlinkClick r:id="rId4"/>
              </a:rPr>
              <a:t>Mount Allison</a:t>
            </a:r>
            <a:r>
              <a:rPr lang="en-US" sz="1800"/>
              <a:t>, </a:t>
            </a:r>
            <a:r>
              <a:rPr lang="en-US" sz="1800" u="sng">
                <a:solidFill>
                  <a:schemeClr val="hlink"/>
                </a:solidFill>
                <a:hlinkClick r:id="rId5"/>
              </a:rPr>
              <a:t>University of King’s College</a:t>
            </a:r>
            <a:r>
              <a:rPr lang="en-US" sz="1800"/>
              <a:t>, </a:t>
            </a:r>
            <a:r>
              <a:rPr lang="en-US" sz="1800" u="sng">
                <a:solidFill>
                  <a:schemeClr val="hlink"/>
                </a:solidFill>
                <a:hlinkClick r:id="rId6"/>
              </a:rPr>
              <a:t>Pomona College</a:t>
            </a:r>
            <a:r>
              <a:rPr lang="en-US" sz="1800"/>
              <a:t> and </a:t>
            </a:r>
            <a:r>
              <a:rPr lang="en-US" sz="1800" u="sng">
                <a:solidFill>
                  <a:schemeClr val="hlink"/>
                </a:solidFill>
                <a:hlinkClick r:id="rId7"/>
              </a:rPr>
              <a:t>UofT</a:t>
            </a:r>
            <a:r>
              <a:rPr lang="en-US" sz="1800"/>
              <a:t> are among other schools that maintain this type of position.  </a:t>
            </a:r>
            <a:endParaRPr sz="1800"/>
          </a:p>
          <a:p>
            <a:pPr indent="-325755" lvl="0" marL="457200" rtl="0" algn="l">
              <a:lnSpc>
                <a:spcPct val="115000"/>
              </a:lnSpc>
              <a:spcBef>
                <a:spcPts val="0"/>
              </a:spcBef>
              <a:spcAft>
                <a:spcPts val="0"/>
              </a:spcAft>
              <a:buSzPct val="100000"/>
              <a:buAutoNum type="alphaUcPeriod"/>
            </a:pPr>
            <a:r>
              <a:rPr i="1" lang="en-US" sz="1800">
                <a:solidFill>
                  <a:schemeClr val="accent1"/>
                </a:solidFill>
              </a:rPr>
              <a:t>Functions, structures or roles dedicated to supporting resident programs and education</a:t>
            </a:r>
            <a:r>
              <a:rPr lang="en-US" sz="1800">
                <a:solidFill>
                  <a:schemeClr val="accent1"/>
                </a:solidFill>
              </a:rPr>
              <a:t>. </a:t>
            </a:r>
            <a:r>
              <a:rPr lang="en-US" sz="1800"/>
              <a:t> Residence student staff positions or living spaces that support education/programming, such as the proposed Community Educator role, are commonplace (i.e., </a:t>
            </a:r>
            <a:r>
              <a:rPr lang="en-US" sz="1800" u="sng">
                <a:solidFill>
                  <a:schemeClr val="hlink"/>
                </a:solidFill>
                <a:hlinkClick r:id="rId8"/>
              </a:rPr>
              <a:t>Western</a:t>
            </a:r>
            <a:r>
              <a:rPr lang="en-US" sz="1800"/>
              <a:t>, </a:t>
            </a:r>
            <a:r>
              <a:rPr lang="en-US" sz="1800" u="sng">
                <a:solidFill>
                  <a:schemeClr val="hlink"/>
                </a:solidFill>
                <a:hlinkClick r:id="rId9"/>
              </a:rPr>
              <a:t>Dal</a:t>
            </a:r>
            <a:r>
              <a:rPr lang="en-US" sz="1800"/>
              <a:t>, </a:t>
            </a:r>
            <a:r>
              <a:rPr lang="en-US" sz="1800" u="sng">
                <a:solidFill>
                  <a:schemeClr val="hlink"/>
                </a:solidFill>
                <a:hlinkClick r:id="rId10"/>
              </a:rPr>
              <a:t>Southern Methodist University</a:t>
            </a:r>
            <a:r>
              <a:rPr lang="en-US" sz="1800"/>
              <a:t>, Stanford and others).</a:t>
            </a:r>
            <a:endParaRPr sz="1800"/>
          </a:p>
          <a:p>
            <a:pPr indent="-325755" lvl="0" marL="457200" rtl="0" algn="l">
              <a:lnSpc>
                <a:spcPct val="115000"/>
              </a:lnSpc>
              <a:spcBef>
                <a:spcPts val="0"/>
              </a:spcBef>
              <a:spcAft>
                <a:spcPts val="0"/>
              </a:spcAft>
              <a:buSzPct val="100000"/>
              <a:buAutoNum type="alphaUcPeriod"/>
            </a:pPr>
            <a:r>
              <a:rPr i="1" lang="en-US" sz="1800">
                <a:solidFill>
                  <a:schemeClr val="accent1"/>
                </a:solidFill>
              </a:rPr>
              <a:t>House Councils and Residence Life.</a:t>
            </a:r>
            <a:r>
              <a:rPr i="1" lang="en-US" sz="1800"/>
              <a:t> </a:t>
            </a:r>
            <a:r>
              <a:rPr lang="en-US" sz="1800"/>
              <a:t> Web research of Acadia, Mt.A, and Bishops (others in the Maple League) as well as other selected institutions in Atlantic Canada and Ontario finds representative-based governance structures that support student voice via shared committees with university administration.</a:t>
            </a:r>
            <a:endParaRPr sz="1800"/>
          </a:p>
          <a:p>
            <a:pPr indent="-325755" lvl="0" marL="457200" rtl="0" algn="l">
              <a:lnSpc>
                <a:spcPct val="115000"/>
              </a:lnSpc>
              <a:spcBef>
                <a:spcPts val="0"/>
              </a:spcBef>
              <a:spcAft>
                <a:spcPts val="0"/>
              </a:spcAft>
              <a:buSzPct val="100000"/>
              <a:buAutoNum type="alphaUcPeriod"/>
            </a:pPr>
            <a:r>
              <a:rPr i="1" lang="en-US" sz="1800">
                <a:solidFill>
                  <a:schemeClr val="accent1"/>
                </a:solidFill>
              </a:rPr>
              <a:t>Student Unions &amp; Residence House Councils</a:t>
            </a:r>
            <a:r>
              <a:rPr lang="en-US" sz="1800">
                <a:solidFill>
                  <a:schemeClr val="accent1"/>
                </a:solidFill>
              </a:rPr>
              <a:t>.</a:t>
            </a:r>
            <a:r>
              <a:rPr lang="en-US" sz="1800"/>
              <a:t>  Web research of Acadia, Mt.A, and Bishops (others in the Maple League) as well as other selected institutions in Atlantic Canada and Ontario </a:t>
            </a:r>
            <a:r>
              <a:rPr i="1" lang="en-US" sz="1800" u="sng"/>
              <a:t>finds no structure</a:t>
            </a:r>
            <a:r>
              <a:rPr lang="en-US" sz="1800" u="sng"/>
              <a:t>s </a:t>
            </a:r>
            <a:r>
              <a:rPr lang="en-US" sz="1800"/>
              <a:t>supporting SU governance of residence house councils.  </a:t>
            </a:r>
            <a:endParaRPr sz="1800"/>
          </a:p>
          <a:p>
            <a:pPr indent="-325755" lvl="1" marL="914400" rtl="0" algn="l">
              <a:lnSpc>
                <a:spcPct val="115000"/>
              </a:lnSpc>
              <a:spcBef>
                <a:spcPts val="0"/>
              </a:spcBef>
              <a:spcAft>
                <a:spcPts val="0"/>
              </a:spcAft>
              <a:buSzPct val="100000"/>
              <a:buChar char="•"/>
            </a:pPr>
            <a:r>
              <a:rPr i="1" lang="en-US" sz="1800"/>
              <a:t>In relation to housing issues Student Unions are seen to support</a:t>
            </a:r>
            <a:endParaRPr sz="1800"/>
          </a:p>
          <a:p>
            <a:pPr indent="-325755" lvl="2" marL="1371600" rtl="0" algn="l">
              <a:lnSpc>
                <a:spcPct val="115000"/>
              </a:lnSpc>
              <a:spcBef>
                <a:spcPts val="0"/>
              </a:spcBef>
              <a:spcAft>
                <a:spcPts val="0"/>
              </a:spcAft>
              <a:buSzPct val="100000"/>
              <a:buAutoNum type="romanLcPeriod"/>
            </a:pPr>
            <a:r>
              <a:rPr lang="en-US" sz="1800"/>
              <a:t>Off-campus initiatives such advocating for affordable housing, collating and managing apartment/housing databases or guides, tenancy support (i.e.,</a:t>
            </a:r>
            <a:r>
              <a:rPr lang="en-US" sz="1800" u="sng">
                <a:solidFill>
                  <a:schemeClr val="hlink"/>
                </a:solidFill>
                <a:hlinkClick r:id="rId11"/>
              </a:rPr>
              <a:t>Dal</a:t>
            </a:r>
            <a:r>
              <a:rPr lang="en-US" sz="1800"/>
              <a:t>, </a:t>
            </a:r>
            <a:r>
              <a:rPr lang="en-US" sz="1800" u="sng">
                <a:solidFill>
                  <a:schemeClr val="hlink"/>
                </a:solidFill>
                <a:hlinkClick r:id="rId12"/>
              </a:rPr>
              <a:t>Mt.A</a:t>
            </a:r>
            <a:r>
              <a:rPr lang="en-US" sz="1800"/>
              <a:t>, </a:t>
            </a:r>
            <a:r>
              <a:rPr lang="en-US" sz="1800" u="sng">
                <a:solidFill>
                  <a:schemeClr val="hlink"/>
                </a:solidFill>
                <a:hlinkClick r:id="rId13"/>
              </a:rPr>
              <a:t>CBU</a:t>
            </a:r>
            <a:r>
              <a:rPr lang="en-US" sz="1800"/>
              <a:t>, </a:t>
            </a:r>
            <a:r>
              <a:rPr lang="en-US" sz="1800" u="sng">
                <a:solidFill>
                  <a:schemeClr val="hlink"/>
                </a:solidFill>
                <a:hlinkClick r:id="rId14"/>
              </a:rPr>
              <a:t>UVic</a:t>
            </a:r>
            <a:r>
              <a:rPr lang="en-US" sz="1800"/>
              <a:t>, </a:t>
            </a:r>
            <a:r>
              <a:rPr lang="en-US" sz="1800" u="sng">
                <a:solidFill>
                  <a:schemeClr val="hlink"/>
                </a:solidFill>
                <a:hlinkClick r:id="rId15"/>
              </a:rPr>
              <a:t>Brock</a:t>
            </a:r>
            <a:r>
              <a:rPr lang="en-US" sz="1800"/>
              <a:t>, </a:t>
            </a:r>
            <a:r>
              <a:rPr lang="en-US" sz="1800" u="sng">
                <a:solidFill>
                  <a:schemeClr val="hlink"/>
                </a:solidFill>
                <a:hlinkClick r:id="rId16"/>
              </a:rPr>
              <a:t>UofT</a:t>
            </a:r>
            <a:r>
              <a:rPr lang="en-US" sz="1800"/>
              <a:t>).  </a:t>
            </a:r>
            <a:endParaRPr sz="1800"/>
          </a:p>
          <a:p>
            <a:pPr indent="-325755" lvl="2" marL="1371600" rtl="0" algn="l">
              <a:lnSpc>
                <a:spcPct val="115000"/>
              </a:lnSpc>
              <a:spcBef>
                <a:spcPts val="0"/>
              </a:spcBef>
              <a:spcAft>
                <a:spcPts val="0"/>
              </a:spcAft>
              <a:buSzPct val="100000"/>
              <a:buAutoNum type="romanLcPeriod"/>
            </a:pPr>
            <a:r>
              <a:rPr lang="en-US" sz="1800"/>
              <a:t>Housing Co-op’s that provide affordable housing.  Depending on the Co-op these may or may not be managed by the Student Union.  </a:t>
            </a:r>
            <a:r>
              <a:rPr lang="en-US" sz="1800" u="sng">
                <a:solidFill>
                  <a:schemeClr val="hlink"/>
                </a:solidFill>
                <a:hlinkClick r:id="rId17"/>
              </a:rPr>
              <a:t>The Woodnote, Concordia SU</a:t>
            </a:r>
            <a:r>
              <a:rPr lang="en-US" sz="1800"/>
              <a:t>, </a:t>
            </a:r>
            <a:r>
              <a:rPr lang="en-US" sz="1800" u="sng">
                <a:solidFill>
                  <a:schemeClr val="hlink"/>
                </a:solidFill>
                <a:hlinkClick r:id="rId18"/>
              </a:rPr>
              <a:t>Campus Cooperative Residences</a:t>
            </a:r>
            <a:r>
              <a:rPr lang="en-US" sz="1800"/>
              <a:t> at UofT, </a:t>
            </a:r>
            <a:r>
              <a:rPr lang="en-US" sz="1800" u="sng">
                <a:solidFill>
                  <a:schemeClr val="hlink"/>
                </a:solidFill>
                <a:hlinkClick r:id="rId19"/>
              </a:rPr>
              <a:t>Cooperative Housing at Cornell</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p:nvPr/>
        </p:nvSpPr>
        <p:spPr>
          <a:xfrm>
            <a:off x="7993800" y="1058400"/>
            <a:ext cx="2726400" cy="897600"/>
          </a:xfrm>
          <a:prstGeom prst="rightArrow">
            <a:avLst>
              <a:gd fmla="val 50000" name="adj1"/>
              <a:gd fmla="val 50000" name="adj2"/>
            </a:avLst>
          </a:prstGeom>
          <a:solidFill>
            <a:srgbClr val="6FA8DC"/>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Phase 4</a:t>
            </a:r>
            <a:endParaRPr b="0" i="0" sz="1400" u="none" cap="none" strike="noStrike">
              <a:solidFill>
                <a:srgbClr val="000000"/>
              </a:solidFill>
              <a:latin typeface="Arial"/>
              <a:ea typeface="Arial"/>
              <a:cs typeface="Arial"/>
              <a:sym typeface="Arial"/>
            </a:endParaRPr>
          </a:p>
        </p:txBody>
      </p:sp>
      <p:sp>
        <p:nvSpPr>
          <p:cNvPr id="92" name="Google Shape;92;p2"/>
          <p:cNvSpPr/>
          <p:nvPr/>
        </p:nvSpPr>
        <p:spPr>
          <a:xfrm>
            <a:off x="5523280" y="1058395"/>
            <a:ext cx="2726400" cy="897600"/>
          </a:xfrm>
          <a:prstGeom prst="rightArrow">
            <a:avLst>
              <a:gd fmla="val 50000" name="adj1"/>
              <a:gd fmla="val 50000" name="adj2"/>
            </a:avLst>
          </a:prstGeom>
          <a:solidFill>
            <a:srgbClr val="3D85C6"/>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Phase 3</a:t>
            </a:r>
            <a:endParaRPr b="0" i="0" sz="1400" u="none" cap="none" strike="noStrike">
              <a:solidFill>
                <a:srgbClr val="000000"/>
              </a:solidFill>
              <a:latin typeface="Arial"/>
              <a:ea typeface="Arial"/>
              <a:cs typeface="Arial"/>
              <a:sym typeface="Arial"/>
            </a:endParaRPr>
          </a:p>
        </p:txBody>
      </p:sp>
      <p:grpSp>
        <p:nvGrpSpPr>
          <p:cNvPr id="93" name="Google Shape;93;p2"/>
          <p:cNvGrpSpPr/>
          <p:nvPr/>
        </p:nvGrpSpPr>
        <p:grpSpPr>
          <a:xfrm>
            <a:off x="501950" y="2420500"/>
            <a:ext cx="10145154" cy="3638045"/>
            <a:chOff x="2761" y="1162207"/>
            <a:chExt cx="10145154" cy="2893537"/>
          </a:xfrm>
        </p:grpSpPr>
        <p:sp>
          <p:nvSpPr>
            <p:cNvPr id="94" name="Google Shape;94;p2"/>
            <p:cNvSpPr/>
            <p:nvPr/>
          </p:nvSpPr>
          <p:spPr>
            <a:xfrm>
              <a:off x="2761" y="1162207"/>
              <a:ext cx="2658124" cy="2893537"/>
            </a:xfrm>
            <a:prstGeom prst="roundRect">
              <a:avLst>
                <a:gd fmla="val 5000" name="adj"/>
              </a:avLst>
            </a:prstGeom>
            <a:solidFill>
              <a:srgbClr val="002060"/>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2"/>
            <p:cNvSpPr txBox="1"/>
            <p:nvPr/>
          </p:nvSpPr>
          <p:spPr>
            <a:xfrm rot="-5400000">
              <a:off x="-875937" y="2123480"/>
              <a:ext cx="2372700" cy="531600"/>
            </a:xfrm>
            <a:prstGeom prst="rect">
              <a:avLst/>
            </a:prstGeom>
            <a:noFill/>
            <a:ln>
              <a:noFill/>
            </a:ln>
          </p:spPr>
          <p:txBody>
            <a:bodyPr anchorCtr="0" anchor="t" bIns="0" lIns="0" spcFirstLastPara="1" rIns="120000" wrap="square" tIns="92575">
              <a:noAutofit/>
            </a:bodyPr>
            <a:lstStyle/>
            <a:p>
              <a:pPr indent="0" lvl="0" marL="0" marR="0" rtl="0" algn="r">
                <a:lnSpc>
                  <a:spcPct val="90000"/>
                </a:lnSpc>
                <a:spcBef>
                  <a:spcPts val="0"/>
                </a:spcBef>
                <a:spcAft>
                  <a:spcPts val="0"/>
                </a:spcAft>
                <a:buClr>
                  <a:schemeClr val="lt1"/>
                </a:buClr>
                <a:buSzPts val="2700"/>
                <a:buFont typeface="Calibri"/>
                <a:buNone/>
              </a:pPr>
              <a:r>
                <a:rPr b="0" i="0" lang="en-US" sz="2700" u="none" cap="none" strike="noStrike">
                  <a:solidFill>
                    <a:schemeClr val="lt1"/>
                  </a:solidFill>
                  <a:latin typeface="Calibri"/>
                  <a:ea typeface="Calibri"/>
                  <a:cs typeface="Calibri"/>
                  <a:sym typeface="Calibri"/>
                </a:rPr>
                <a:t>2021</a:t>
              </a:r>
              <a:endParaRPr b="0" i="0" sz="1400" u="none" cap="none" strike="noStrike">
                <a:solidFill>
                  <a:srgbClr val="000000"/>
                </a:solidFill>
                <a:latin typeface="Arial"/>
                <a:ea typeface="Arial"/>
                <a:cs typeface="Arial"/>
                <a:sym typeface="Arial"/>
              </a:endParaRPr>
            </a:p>
          </p:txBody>
        </p:sp>
        <p:sp>
          <p:nvSpPr>
            <p:cNvPr id="96" name="Google Shape;96;p2"/>
            <p:cNvSpPr/>
            <p:nvPr/>
          </p:nvSpPr>
          <p:spPr>
            <a:xfrm>
              <a:off x="516490" y="1162207"/>
              <a:ext cx="1980302" cy="28935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
            <p:cNvSpPr txBox="1"/>
            <p:nvPr/>
          </p:nvSpPr>
          <p:spPr>
            <a:xfrm>
              <a:off x="516490" y="1162207"/>
              <a:ext cx="1980302" cy="2893537"/>
            </a:xfrm>
            <a:prstGeom prst="rect">
              <a:avLst/>
            </a:prstGeom>
            <a:noFill/>
            <a:ln>
              <a:noFill/>
            </a:ln>
          </p:spPr>
          <p:txBody>
            <a:bodyPr anchorCtr="0" anchor="t" bIns="0" lIns="0" spcFirstLastPara="1" rIns="0" wrap="square" tIns="30850">
              <a:noAutofit/>
            </a:bodyPr>
            <a:lstStyle/>
            <a:p>
              <a:pPr indent="0" lvl="0" marL="0" marR="0" rtl="0" algn="l">
                <a:lnSpc>
                  <a:spcPct val="90000"/>
                </a:lnSpc>
                <a:spcBef>
                  <a:spcPts val="0"/>
                </a:spcBef>
                <a:spcAft>
                  <a:spcPts val="0"/>
                </a:spcAft>
                <a:buClr>
                  <a:schemeClr val="dk1"/>
                </a:buClr>
                <a:buSzPts val="900"/>
                <a:buFont typeface="Calibri"/>
                <a:buNone/>
              </a:pPr>
              <a:r>
                <a:t/>
              </a:r>
              <a:endParaRPr b="1" i="0" sz="1000" u="sng"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Calibri"/>
                <a:buNone/>
              </a:pPr>
              <a:r>
                <a:rPr b="1" i="0" lang="en-US" sz="1000" u="sng" cap="none" strike="noStrike">
                  <a:solidFill>
                    <a:schemeClr val="lt1"/>
                  </a:solidFill>
                  <a:latin typeface="Calibri"/>
                  <a:ea typeface="Calibri"/>
                  <a:cs typeface="Calibri"/>
                  <a:sym typeface="Calibri"/>
                </a:rPr>
                <a:t>May-Aug </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 renewal introduced</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Agreed upon Statement of Understanding</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Advisory and Project Teams identified</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Consultation process for updated residence model launched</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Interim governance of dual reporting structure for Sep 2021 discussed, with suggestion to re-establish and refine the Core Leadership Team (CLT)</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 Staff Training updates with focus on CA &amp; HD roles &amp; responsibilities, uniting leadership between CA’s &amp; SUCL’s (</a:t>
              </a:r>
              <a:r>
                <a:rPr b="0" i="1" lang="en-US" sz="1000" u="none" cap="none" strike="noStrike">
                  <a:solidFill>
                    <a:schemeClr val="lt1"/>
                  </a:solidFill>
                  <a:latin typeface="Calibri"/>
                  <a:ea typeface="Calibri"/>
                  <a:cs typeface="Calibri"/>
                  <a:sym typeface="Calibri"/>
                </a:rPr>
                <a:t>Joint Training delivered, August)</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Residence Programming updates with focus on FYE, Health &amp; Wellness, Diversity &amp; Inclusion</a:t>
              </a:r>
              <a:endParaRPr b="0" i="0" sz="15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 Orientation and student leadership roles discussed and established</a:t>
              </a:r>
              <a:endParaRPr b="0" i="0" sz="1500" u="none" cap="none" strike="noStrike">
                <a:solidFill>
                  <a:srgbClr val="000000"/>
                </a:solidFill>
                <a:latin typeface="Arial"/>
                <a:ea typeface="Arial"/>
                <a:cs typeface="Arial"/>
                <a:sym typeface="Arial"/>
              </a:endParaRPr>
            </a:p>
          </p:txBody>
        </p:sp>
        <p:sp>
          <p:nvSpPr>
            <p:cNvPr id="98" name="Google Shape;98;p2"/>
            <p:cNvSpPr/>
            <p:nvPr/>
          </p:nvSpPr>
          <p:spPr>
            <a:xfrm>
              <a:off x="2745281" y="1162207"/>
              <a:ext cx="2411281" cy="2893537"/>
            </a:xfrm>
            <a:prstGeom prst="roundRect">
              <a:avLst>
                <a:gd fmla="val 5000" name="adj"/>
              </a:avLst>
            </a:prstGeom>
            <a:solidFill>
              <a:srgbClr val="0B539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2"/>
            <p:cNvSpPr txBox="1"/>
            <p:nvPr/>
          </p:nvSpPr>
          <p:spPr>
            <a:xfrm rot="-5400000">
              <a:off x="1847761" y="2124082"/>
              <a:ext cx="2372700" cy="530400"/>
            </a:xfrm>
            <a:prstGeom prst="rect">
              <a:avLst/>
            </a:prstGeom>
            <a:solidFill>
              <a:srgbClr val="0B5394"/>
            </a:solidFill>
            <a:ln>
              <a:noFill/>
            </a:ln>
          </p:spPr>
          <p:txBody>
            <a:bodyPr anchorCtr="0" anchor="t" bIns="0" lIns="0" spcFirstLastPara="1" rIns="120000" wrap="square" tIns="92575">
              <a:noAutofit/>
            </a:bodyPr>
            <a:lstStyle/>
            <a:p>
              <a:pPr indent="0" lvl="0" marL="0" marR="0" rtl="0" algn="r">
                <a:lnSpc>
                  <a:spcPct val="90000"/>
                </a:lnSpc>
                <a:spcBef>
                  <a:spcPts val="0"/>
                </a:spcBef>
                <a:spcAft>
                  <a:spcPts val="0"/>
                </a:spcAft>
                <a:buClr>
                  <a:schemeClr val="lt1"/>
                </a:buClr>
                <a:buSzPts val="2700"/>
                <a:buFont typeface="Calibri"/>
                <a:buNone/>
              </a:pPr>
              <a:r>
                <a:rPr b="0" i="0" lang="en-US" sz="2700" u="none" cap="none" strike="noStrike">
                  <a:solidFill>
                    <a:schemeClr val="lt1"/>
                  </a:solidFill>
                  <a:latin typeface="Calibri"/>
                  <a:ea typeface="Calibri"/>
                  <a:cs typeface="Calibri"/>
                  <a:sym typeface="Calibri"/>
                </a:rPr>
                <a:t>2021</a:t>
              </a:r>
              <a:endParaRPr b="0" i="0" sz="2700" u="none" cap="none" strike="noStrike">
                <a:solidFill>
                  <a:schemeClr val="lt1"/>
                </a:solidFill>
                <a:latin typeface="Calibri"/>
                <a:ea typeface="Calibri"/>
                <a:cs typeface="Calibri"/>
                <a:sym typeface="Calibri"/>
              </a:endParaRPr>
            </a:p>
          </p:txBody>
        </p:sp>
        <p:sp>
          <p:nvSpPr>
            <p:cNvPr id="100" name="Google Shape;100;p2"/>
            <p:cNvSpPr/>
            <p:nvPr/>
          </p:nvSpPr>
          <p:spPr>
            <a:xfrm rot="5400000">
              <a:off x="2544920" y="3459558"/>
              <a:ext cx="424833" cy="361692"/>
            </a:xfrm>
            <a:prstGeom prst="flowChartExtract">
              <a:avLst/>
            </a:prstGeom>
            <a:solidFill>
              <a:schemeClr val="lt1"/>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2"/>
            <p:cNvSpPr/>
            <p:nvPr/>
          </p:nvSpPr>
          <p:spPr>
            <a:xfrm>
              <a:off x="3227537" y="1162207"/>
              <a:ext cx="1796404" cy="28935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2"/>
            <p:cNvSpPr txBox="1"/>
            <p:nvPr/>
          </p:nvSpPr>
          <p:spPr>
            <a:xfrm>
              <a:off x="3227537" y="1162207"/>
              <a:ext cx="1796404" cy="2893537"/>
            </a:xfrm>
            <a:prstGeom prst="rect">
              <a:avLst/>
            </a:prstGeom>
            <a:noFill/>
            <a:ln>
              <a:noFill/>
            </a:ln>
          </p:spPr>
          <p:txBody>
            <a:bodyPr anchorCtr="0" anchor="t" bIns="0" lIns="0" spcFirstLastPara="1" rIns="0" wrap="square" tIns="30850">
              <a:noAutofit/>
            </a:bodyPr>
            <a:lstStyle/>
            <a:p>
              <a:pPr indent="0" lvl="0" marL="0" marR="0" rtl="0" algn="l">
                <a:lnSpc>
                  <a:spcPct val="90000"/>
                </a:lnSpc>
                <a:spcBef>
                  <a:spcPts val="0"/>
                </a:spcBef>
                <a:spcAft>
                  <a:spcPts val="0"/>
                </a:spcAft>
                <a:buClr>
                  <a:schemeClr val="dk1"/>
                </a:buClr>
                <a:buSzPts val="900"/>
                <a:buFont typeface="Arial"/>
                <a:buNone/>
              </a:pPr>
              <a:r>
                <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1" i="0" lang="en-US" sz="1000" u="sng" cap="none" strike="noStrike">
                  <a:solidFill>
                    <a:schemeClr val="lt1"/>
                  </a:solidFill>
                  <a:latin typeface="Calibri"/>
                  <a:ea typeface="Calibri"/>
                  <a:cs typeface="Calibri"/>
                  <a:sym typeface="Calibri"/>
                </a:rPr>
                <a:t>Sep-Dec</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Consultation process for updated residence model occurs &amp; model finalized</a:t>
              </a:r>
              <a:endParaRPr b="0" i="0" sz="10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CA’s &amp; SUCL’s operate under interim structure, CLT established</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Foundational Residence Programming offered by Student Services and Residence Staff occurs as per established calendar of events, sessions, activities</a:t>
              </a:r>
              <a:endParaRPr b="0" i="0" sz="10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Following consultation process - updates to residence staff positions</a:t>
              </a:r>
              <a:endParaRPr b="0" i="0" sz="10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Following consultation process - updates to residence related student positions</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Advisory and Project Teams meeting consistently</a:t>
              </a:r>
              <a:endParaRPr b="0" i="0" sz="1000" u="none" cap="none" strike="noStrike">
                <a:solidFill>
                  <a:schemeClr val="lt1"/>
                </a:solidFill>
                <a:latin typeface="Calibri"/>
                <a:ea typeface="Calibri"/>
                <a:cs typeface="Calibri"/>
                <a:sym typeface="Calibri"/>
              </a:endParaRPr>
            </a:p>
          </p:txBody>
        </p:sp>
        <p:sp>
          <p:nvSpPr>
            <p:cNvPr id="103" name="Google Shape;103;p2"/>
            <p:cNvSpPr/>
            <p:nvPr/>
          </p:nvSpPr>
          <p:spPr>
            <a:xfrm>
              <a:off x="5240957" y="1162207"/>
              <a:ext cx="2411281" cy="2893537"/>
            </a:xfrm>
            <a:prstGeom prst="roundRect">
              <a:avLst>
                <a:gd fmla="val 5000" name="adj"/>
              </a:avLst>
            </a:prstGeom>
            <a:solidFill>
              <a:srgbClr val="3D85C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 name="Google Shape;104;p2"/>
            <p:cNvSpPr txBox="1"/>
            <p:nvPr/>
          </p:nvSpPr>
          <p:spPr>
            <a:xfrm rot="-5400000">
              <a:off x="4331624" y="2124082"/>
              <a:ext cx="2372700" cy="530400"/>
            </a:xfrm>
            <a:prstGeom prst="rect">
              <a:avLst/>
            </a:prstGeom>
            <a:solidFill>
              <a:srgbClr val="3D85C6"/>
            </a:solidFill>
            <a:ln>
              <a:noFill/>
            </a:ln>
          </p:spPr>
          <p:txBody>
            <a:bodyPr anchorCtr="0" anchor="t" bIns="0" lIns="0" spcFirstLastPara="1" rIns="120000" wrap="square" tIns="92575">
              <a:noAutofit/>
            </a:bodyPr>
            <a:lstStyle/>
            <a:p>
              <a:pPr indent="0" lvl="0" marL="0" marR="0" rtl="0" algn="r">
                <a:lnSpc>
                  <a:spcPct val="90000"/>
                </a:lnSpc>
                <a:spcBef>
                  <a:spcPts val="0"/>
                </a:spcBef>
                <a:spcAft>
                  <a:spcPts val="0"/>
                </a:spcAft>
                <a:buClr>
                  <a:schemeClr val="lt1"/>
                </a:buClr>
                <a:buSzPts val="2700"/>
                <a:buFont typeface="Calibri"/>
                <a:buNone/>
              </a:pPr>
              <a:r>
                <a:rPr b="0" i="0" lang="en-US" sz="2700" u="none" cap="none" strike="noStrike">
                  <a:solidFill>
                    <a:schemeClr val="lt1"/>
                  </a:solidFill>
                  <a:latin typeface="Calibri"/>
                  <a:ea typeface="Calibri"/>
                  <a:cs typeface="Calibri"/>
                  <a:sym typeface="Calibri"/>
                </a:rPr>
                <a:t>2022</a:t>
              </a:r>
              <a:endParaRPr b="0" i="0" sz="1400" u="none" cap="none" strike="noStrike">
                <a:solidFill>
                  <a:srgbClr val="000000"/>
                </a:solidFill>
                <a:latin typeface="Arial"/>
                <a:ea typeface="Arial"/>
                <a:cs typeface="Arial"/>
                <a:sym typeface="Arial"/>
              </a:endParaRPr>
            </a:p>
          </p:txBody>
        </p:sp>
        <p:sp>
          <p:nvSpPr>
            <p:cNvPr id="105" name="Google Shape;105;p2"/>
            <p:cNvSpPr/>
            <p:nvPr/>
          </p:nvSpPr>
          <p:spPr>
            <a:xfrm rot="5400000">
              <a:off x="5040597" y="3459558"/>
              <a:ext cx="424833" cy="361692"/>
            </a:xfrm>
            <a:prstGeom prst="flowChartExtract">
              <a:avLst/>
            </a:prstGeom>
            <a:solidFill>
              <a:schemeClr val="lt1"/>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2"/>
            <p:cNvSpPr/>
            <p:nvPr/>
          </p:nvSpPr>
          <p:spPr>
            <a:xfrm>
              <a:off x="5723214" y="1162207"/>
              <a:ext cx="1796404" cy="28935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2"/>
            <p:cNvSpPr txBox="1"/>
            <p:nvPr/>
          </p:nvSpPr>
          <p:spPr>
            <a:xfrm>
              <a:off x="5723211" y="1162207"/>
              <a:ext cx="1796400" cy="2813100"/>
            </a:xfrm>
            <a:prstGeom prst="rect">
              <a:avLst/>
            </a:prstGeom>
            <a:solidFill>
              <a:srgbClr val="3D85C6"/>
            </a:solidFill>
            <a:ln>
              <a:noFill/>
            </a:ln>
          </p:spPr>
          <p:txBody>
            <a:bodyPr anchorCtr="0" anchor="t" bIns="0" lIns="0" spcFirstLastPara="1" rIns="0" wrap="square" tIns="30850">
              <a:noAutofit/>
            </a:bodyPr>
            <a:lstStyle/>
            <a:p>
              <a:pPr indent="0" lvl="0" marL="0" marR="0" rtl="0" algn="l">
                <a:lnSpc>
                  <a:spcPct val="90000"/>
                </a:lnSpc>
                <a:spcBef>
                  <a:spcPts val="0"/>
                </a:spcBef>
                <a:spcAft>
                  <a:spcPts val="0"/>
                </a:spcAft>
                <a:buClr>
                  <a:schemeClr val="dk1"/>
                </a:buClr>
                <a:buSzPts val="900"/>
                <a:buFont typeface="Calibri"/>
                <a:buNone/>
              </a:pPr>
              <a:r>
                <a:t/>
              </a:r>
              <a:endParaRPr b="1" i="0" sz="1000" u="sng"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Calibri"/>
                <a:buNone/>
              </a:pPr>
              <a:r>
                <a:rPr b="1" i="0" lang="en-US" sz="1000" u="sng" cap="none" strike="noStrike">
                  <a:solidFill>
                    <a:schemeClr val="lt1"/>
                  </a:solidFill>
                  <a:latin typeface="Calibri"/>
                  <a:ea typeface="Calibri"/>
                  <a:cs typeface="Calibri"/>
                  <a:sym typeface="Calibri"/>
                </a:rPr>
                <a:t>Jan-Apr</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Finalized residence model communicated to campus</a:t>
              </a:r>
              <a:endParaRPr b="0" i="0" sz="10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Residence staff positions advertised &amp; hired under new model</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SU positions advertised &amp; hired under new model</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Advisory and Project Teams meeting consistently, include incoming student leaders (transition management)</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Calibri"/>
                <a:buNone/>
              </a:pPr>
              <a:r>
                <a:t/>
              </a:r>
              <a:endParaRPr b="1" i="0" sz="1000" u="sng"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Calibri"/>
                <a:buNone/>
              </a:pPr>
              <a:r>
                <a:rPr b="1" i="0" lang="en-US" sz="1000" u="sng" cap="none" strike="noStrike">
                  <a:solidFill>
                    <a:schemeClr val="lt1"/>
                  </a:solidFill>
                  <a:latin typeface="Calibri"/>
                  <a:ea typeface="Calibri"/>
                  <a:cs typeface="Calibri"/>
                  <a:sym typeface="Calibri"/>
                </a:rPr>
                <a:t>May-Aug</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Mandates for campus committees updated for Sep. 2022</a:t>
              </a:r>
              <a:endParaRPr b="0" i="0" sz="1000" u="none" cap="none" strike="noStrike">
                <a:solidFill>
                  <a:srgbClr val="000000"/>
                </a:solidFill>
                <a:latin typeface="Arial"/>
                <a:ea typeface="Arial"/>
                <a:cs typeface="Arial"/>
                <a:sym typeface="Arial"/>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Res. Staff Training updates as required with focus on updated relationship with SU</a:t>
              </a:r>
              <a:endParaRPr b="0" i="0" sz="10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1000" u="none" cap="none" strike="noStrike">
                  <a:solidFill>
                    <a:schemeClr val="lt1"/>
                  </a:solidFill>
                  <a:latin typeface="Calibri"/>
                  <a:ea typeface="Calibri"/>
                  <a:cs typeface="Calibri"/>
                  <a:sym typeface="Calibri"/>
                </a:rPr>
                <a:t>Project Team meeting consistently</a:t>
              </a:r>
              <a:endParaRPr b="0" i="0" sz="1000" u="none" cap="none" strike="noStrike">
                <a:solidFill>
                  <a:schemeClr val="lt1"/>
                </a:solidFill>
                <a:latin typeface="Calibri"/>
                <a:ea typeface="Calibri"/>
                <a:cs typeface="Calibri"/>
                <a:sym typeface="Calibri"/>
              </a:endParaRPr>
            </a:p>
          </p:txBody>
        </p:sp>
        <p:sp>
          <p:nvSpPr>
            <p:cNvPr id="108" name="Google Shape;108;p2"/>
            <p:cNvSpPr/>
            <p:nvPr/>
          </p:nvSpPr>
          <p:spPr>
            <a:xfrm>
              <a:off x="7736634" y="1162207"/>
              <a:ext cx="2411281" cy="2893537"/>
            </a:xfrm>
            <a:prstGeom prst="roundRect">
              <a:avLst>
                <a:gd fmla="val 5000" name="adj"/>
              </a:avLst>
            </a:prstGeom>
            <a:solidFill>
              <a:srgbClr val="6FA8DC"/>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
            <p:cNvSpPr txBox="1"/>
            <p:nvPr/>
          </p:nvSpPr>
          <p:spPr>
            <a:xfrm rot="-5400000">
              <a:off x="6887809" y="2124080"/>
              <a:ext cx="2372700" cy="530400"/>
            </a:xfrm>
            <a:prstGeom prst="rect">
              <a:avLst/>
            </a:prstGeom>
            <a:solidFill>
              <a:srgbClr val="6FA8DC"/>
            </a:solidFill>
            <a:ln>
              <a:noFill/>
            </a:ln>
          </p:spPr>
          <p:txBody>
            <a:bodyPr anchorCtr="0" anchor="t" bIns="0" lIns="0" spcFirstLastPara="1" rIns="120000" wrap="square" tIns="92575">
              <a:noAutofit/>
            </a:bodyPr>
            <a:lstStyle/>
            <a:p>
              <a:pPr indent="0" lvl="0" marL="0" marR="0" rtl="0" algn="r">
                <a:lnSpc>
                  <a:spcPct val="90000"/>
                </a:lnSpc>
                <a:spcBef>
                  <a:spcPts val="0"/>
                </a:spcBef>
                <a:spcAft>
                  <a:spcPts val="0"/>
                </a:spcAft>
                <a:buClr>
                  <a:schemeClr val="lt1"/>
                </a:buClr>
                <a:buSzPts val="2700"/>
                <a:buFont typeface="Calibri"/>
                <a:buNone/>
              </a:pPr>
              <a:r>
                <a:rPr b="0" i="0" lang="en-US" sz="2700" u="none" cap="none" strike="noStrike">
                  <a:solidFill>
                    <a:schemeClr val="lt1"/>
                  </a:solidFill>
                  <a:latin typeface="Calibri"/>
                  <a:ea typeface="Calibri"/>
                  <a:cs typeface="Calibri"/>
                  <a:sym typeface="Calibri"/>
                </a:rPr>
                <a:t>2022</a:t>
              </a:r>
              <a:endParaRPr b="0" i="0" sz="1400" u="none" cap="none" strike="noStrike">
                <a:solidFill>
                  <a:srgbClr val="000000"/>
                </a:solidFill>
                <a:latin typeface="Arial"/>
                <a:ea typeface="Arial"/>
                <a:cs typeface="Arial"/>
                <a:sym typeface="Arial"/>
              </a:endParaRPr>
            </a:p>
          </p:txBody>
        </p:sp>
        <p:sp>
          <p:nvSpPr>
            <p:cNvPr id="110" name="Google Shape;110;p2"/>
            <p:cNvSpPr/>
            <p:nvPr/>
          </p:nvSpPr>
          <p:spPr>
            <a:xfrm rot="5400000">
              <a:off x="7536273" y="3459558"/>
              <a:ext cx="424833" cy="361692"/>
            </a:xfrm>
            <a:prstGeom prst="flowChartExtract">
              <a:avLst/>
            </a:prstGeom>
            <a:solidFill>
              <a:schemeClr val="lt1"/>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1" name="Google Shape;111;p2"/>
          <p:cNvSpPr/>
          <p:nvPr/>
        </p:nvSpPr>
        <p:spPr>
          <a:xfrm>
            <a:off x="2863981" y="1058408"/>
            <a:ext cx="3187800" cy="897600"/>
          </a:xfrm>
          <a:prstGeom prst="rightArrow">
            <a:avLst>
              <a:gd fmla="val 50000" name="adj1"/>
              <a:gd fmla="val 50000" name="adj2"/>
            </a:avLst>
          </a:prstGeom>
          <a:solidFill>
            <a:srgbClr val="0B5394"/>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Phase 2</a:t>
            </a:r>
            <a:endParaRPr b="0" i="0" sz="1400" u="none" cap="none" strike="noStrike">
              <a:solidFill>
                <a:srgbClr val="000000"/>
              </a:solidFill>
              <a:latin typeface="Arial"/>
              <a:ea typeface="Arial"/>
              <a:cs typeface="Arial"/>
              <a:sym typeface="Arial"/>
            </a:endParaRPr>
          </a:p>
        </p:txBody>
      </p:sp>
      <p:sp>
        <p:nvSpPr>
          <p:cNvPr id="112" name="Google Shape;112;p2"/>
          <p:cNvSpPr/>
          <p:nvPr/>
        </p:nvSpPr>
        <p:spPr>
          <a:xfrm>
            <a:off x="501950" y="1058400"/>
            <a:ext cx="2933100" cy="897600"/>
          </a:xfrm>
          <a:prstGeom prst="rightArrow">
            <a:avLst>
              <a:gd fmla="val 50000" name="adj1"/>
              <a:gd fmla="val 50000" name="adj2"/>
            </a:avLst>
          </a:prstGeom>
          <a:solidFill>
            <a:srgbClr val="00206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Phase 1 (complete)</a:t>
            </a:r>
            <a:endParaRPr b="0" i="0" sz="1400" u="none" cap="none" strike="noStrike">
              <a:solidFill>
                <a:srgbClr val="000000"/>
              </a:solidFill>
              <a:latin typeface="Arial"/>
              <a:ea typeface="Arial"/>
              <a:cs typeface="Arial"/>
              <a:sym typeface="Arial"/>
            </a:endParaRPr>
          </a:p>
        </p:txBody>
      </p:sp>
      <p:sp>
        <p:nvSpPr>
          <p:cNvPr id="113" name="Google Shape;113;p2"/>
          <p:cNvSpPr txBox="1"/>
          <p:nvPr/>
        </p:nvSpPr>
        <p:spPr>
          <a:xfrm>
            <a:off x="8732940" y="2528497"/>
            <a:ext cx="1602300" cy="1918946"/>
          </a:xfrm>
          <a:prstGeom prst="rect">
            <a:avLst/>
          </a:prstGeom>
          <a:solidFill>
            <a:srgbClr val="6FA8D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1" i="0" lang="en-US" sz="900" u="sng" cap="none" strike="noStrike">
                <a:solidFill>
                  <a:schemeClr val="lt1"/>
                </a:solidFill>
                <a:latin typeface="Calibri"/>
                <a:ea typeface="Calibri"/>
                <a:cs typeface="Calibri"/>
                <a:sym typeface="Calibri"/>
              </a:rPr>
              <a:t>Sep-Dec</a:t>
            </a:r>
            <a:endParaRPr b="0" i="0" sz="9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lt1"/>
                </a:solidFill>
                <a:latin typeface="Calibri"/>
                <a:ea typeface="Calibri"/>
                <a:cs typeface="Calibri"/>
                <a:sym typeface="Calibri"/>
              </a:rPr>
              <a:t>New residence model rolls out for its first year</a:t>
            </a:r>
            <a:endParaRPr b="0" i="0" sz="9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lt1"/>
                </a:solidFill>
                <a:latin typeface="Calibri"/>
                <a:ea typeface="Calibri"/>
                <a:cs typeface="Calibri"/>
                <a:sym typeface="Calibri"/>
              </a:rPr>
              <a:t>Review of process and structure adaptations as required</a:t>
            </a:r>
            <a:endParaRPr b="0" i="0" sz="900" u="none" cap="none" strike="noStrike">
              <a:solidFill>
                <a:schemeClr val="lt1"/>
              </a:solidFill>
              <a:latin typeface="Calibri"/>
              <a:ea typeface="Calibri"/>
              <a:cs typeface="Calibri"/>
              <a:sym typeface="Calibri"/>
            </a:endParaRPr>
          </a:p>
          <a:p>
            <a:pPr indent="0" lvl="0" marL="0" marR="0" rtl="0" algn="l">
              <a:lnSpc>
                <a:spcPct val="90000"/>
              </a:lnSpc>
              <a:spcBef>
                <a:spcPts val="315"/>
              </a:spcBef>
              <a:spcAft>
                <a:spcPts val="0"/>
              </a:spcAft>
              <a:buClr>
                <a:schemeClr val="lt1"/>
              </a:buClr>
              <a:buSzPts val="900"/>
              <a:buFont typeface="Arial"/>
              <a:buNone/>
            </a:pPr>
            <a:r>
              <a:rPr b="0" i="0" lang="en-US" sz="900" u="none" cap="none" strike="noStrike">
                <a:solidFill>
                  <a:schemeClr val="lt1"/>
                </a:solidFill>
                <a:latin typeface="Calibri"/>
                <a:ea typeface="Calibri"/>
                <a:cs typeface="Calibri"/>
                <a:sym typeface="Calibri"/>
              </a:rPr>
              <a:t>Advisory and Project Team wrap</a:t>
            </a:r>
            <a:endParaRPr b="0" i="0" sz="9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br>
              <a:rPr b="0" i="0" lang="en-US" sz="1800" u="none" cap="none" strike="noStrike">
                <a:solidFill>
                  <a:srgbClr val="595959"/>
                </a:solidFill>
                <a:latin typeface="Roboto"/>
                <a:ea typeface="Roboto"/>
                <a:cs typeface="Roboto"/>
                <a:sym typeface="Roboto"/>
              </a:rPr>
            </a:br>
            <a:endParaRPr b="0" i="0" sz="1800" u="none" cap="none" strike="noStrike">
              <a:solidFill>
                <a:srgbClr val="595959"/>
              </a:solidFill>
              <a:latin typeface="Roboto"/>
              <a:ea typeface="Roboto"/>
              <a:cs typeface="Roboto"/>
              <a:sym typeface="Roboto"/>
            </a:endParaRPr>
          </a:p>
          <a:p>
            <a:pPr indent="0" lvl="0" marL="0" marR="0" rtl="0" algn="l">
              <a:lnSpc>
                <a:spcPct val="100000"/>
              </a:lnSpc>
              <a:spcBef>
                <a:spcPts val="0"/>
              </a:spcBef>
              <a:spcAft>
                <a:spcPts val="0"/>
              </a:spcAft>
              <a:buClr>
                <a:srgbClr val="000000"/>
              </a:buClr>
              <a:buSzPts val="1800"/>
              <a:buFont typeface="Arial"/>
              <a:buNone/>
            </a:pPr>
            <a:r>
              <a:t/>
            </a:r>
            <a:endParaRPr b="0" i="0" sz="1000" u="none" cap="none" strike="noStrike">
              <a:solidFill>
                <a:schemeClr val="dk1"/>
              </a:solidFill>
              <a:latin typeface="Calibri"/>
              <a:ea typeface="Calibri"/>
              <a:cs typeface="Calibri"/>
              <a:sym typeface="Calibri"/>
            </a:endParaRPr>
          </a:p>
        </p:txBody>
      </p:sp>
      <p:sp>
        <p:nvSpPr>
          <p:cNvPr id="114" name="Google Shape;114;p2"/>
          <p:cNvSpPr txBox="1"/>
          <p:nvPr/>
        </p:nvSpPr>
        <p:spPr>
          <a:xfrm>
            <a:off x="654342" y="341499"/>
            <a:ext cx="103269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Timeline of Project Phases: Residence Renewal</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3"/>
          <p:cNvSpPr txBox="1"/>
          <p:nvPr/>
        </p:nvSpPr>
        <p:spPr>
          <a:xfrm>
            <a:off x="132875" y="562550"/>
            <a:ext cx="11918400" cy="62892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rgbClr val="000000"/>
              </a:buClr>
              <a:buSzPts val="1200"/>
              <a:buFont typeface="Arial"/>
              <a:buNone/>
            </a:pPr>
            <a:r>
              <a:rPr b="0" i="0" lang="en-US" sz="1200" u="none" cap="none" strike="noStrike">
                <a:solidFill>
                  <a:srgbClr val="222222"/>
                </a:solidFill>
                <a:latin typeface="Calibri"/>
                <a:ea typeface="Calibri"/>
                <a:cs typeface="Calibri"/>
                <a:sym typeface="Calibri"/>
              </a:rPr>
              <a:t>As part of our vision and commitment to providing a high-quality, premier residence experience, Student Services is engaged in a Residence Renewal Project.</a:t>
            </a:r>
            <a:endParaRPr b="0" i="0" sz="1200" u="none" cap="none" strike="noStrike">
              <a:solidFill>
                <a:srgbClr val="222222"/>
              </a:solidFill>
              <a:latin typeface="Calibri"/>
              <a:ea typeface="Calibri"/>
              <a:cs typeface="Calibri"/>
              <a:sym typeface="Calibri"/>
            </a:endParaRPr>
          </a:p>
          <a:p>
            <a:pPr indent="0" lvl="0" marL="0" marR="0" rtl="0" algn="l">
              <a:lnSpc>
                <a:spcPct val="115000"/>
              </a:lnSpc>
              <a:spcBef>
                <a:spcPts val="1200"/>
              </a:spcBef>
              <a:spcAft>
                <a:spcPts val="0"/>
              </a:spcAft>
              <a:buClr>
                <a:srgbClr val="000000"/>
              </a:buClr>
              <a:buSzPts val="1200"/>
              <a:buFont typeface="Arial"/>
              <a:buNone/>
            </a:pPr>
            <a:r>
              <a:rPr b="0" i="0" lang="en-US" sz="1200" u="none" cap="none" strike="noStrike">
                <a:solidFill>
                  <a:srgbClr val="222222"/>
                </a:solidFill>
                <a:latin typeface="Calibri"/>
                <a:ea typeface="Calibri"/>
                <a:cs typeface="Calibri"/>
                <a:sym typeface="Calibri"/>
              </a:rPr>
              <a:t>The Residence Renewal Project will help to progress recommendations from a full External Residence Review was conducted at St. Francis Xavier University in 2017.  This full review was extensive, and the purpose was to identify areas of improvement and advancement within the residence system at StFX.  Since that time, continuous improvements have been made on the reviews many recommendations.  This progress continues with the Residence Renewal Project, which will advance specific recommendations from 2017 relating to residence structure (i.e. governance, staffing, programming) and that will leverage the new service approach introduced during Covid 19 to better support residence students.</a:t>
            </a:r>
            <a:endParaRPr b="0" i="0" sz="1200" u="none" cap="none" strike="noStrike">
              <a:solidFill>
                <a:srgbClr val="222222"/>
              </a:solidFill>
              <a:latin typeface="Calibri"/>
              <a:ea typeface="Calibri"/>
              <a:cs typeface="Calibri"/>
              <a:sym typeface="Calibri"/>
            </a:endParaRPr>
          </a:p>
          <a:p>
            <a:pPr indent="0" lvl="0" marL="0" marR="0" rtl="0" algn="l">
              <a:lnSpc>
                <a:spcPct val="115000"/>
              </a:lnSpc>
              <a:spcBef>
                <a:spcPts val="1200"/>
              </a:spcBef>
              <a:spcAft>
                <a:spcPts val="0"/>
              </a:spcAft>
              <a:buClr>
                <a:srgbClr val="000000"/>
              </a:buClr>
              <a:buSzPts val="1200"/>
              <a:buFont typeface="Arial"/>
              <a:buNone/>
            </a:pPr>
            <a:r>
              <a:rPr b="0" i="0" lang="en-US" sz="1200" u="none" cap="none" strike="noStrike">
                <a:solidFill>
                  <a:srgbClr val="222222"/>
                </a:solidFill>
                <a:latin typeface="Calibri"/>
                <a:ea typeface="Calibri"/>
                <a:cs typeface="Calibri"/>
                <a:sym typeface="Calibri"/>
              </a:rPr>
              <a:t>The mandate of the Residence Renewal Project is to enhance a residence culture that places value on inclusion, academic success, wellbeing, and healthy social activities.  The Project will benefit resident students, residence student staff and others who work and live on campus and is based on the following assumptions.</a:t>
            </a:r>
            <a:endParaRPr b="0" i="0" sz="1200" u="none" cap="none" strike="noStrike">
              <a:solidFill>
                <a:srgbClr val="222222"/>
              </a:solidFill>
              <a:latin typeface="Calibri"/>
              <a:ea typeface="Calibri"/>
              <a:cs typeface="Calibri"/>
              <a:sym typeface="Calibri"/>
            </a:endParaRPr>
          </a:p>
          <a:p>
            <a:pPr indent="-304800" lvl="0" marL="342900" marR="0" rtl="0" algn="l">
              <a:lnSpc>
                <a:spcPct val="100000"/>
              </a:lnSpc>
              <a:spcBef>
                <a:spcPts val="120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Residence Life, the Student Union, and the University at large place safety and success as a priority for students living on campus,</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chemeClr val="dk1"/>
                </a:solidFill>
                <a:latin typeface="Calibri"/>
                <a:ea typeface="Calibri"/>
                <a:cs typeface="Calibri"/>
                <a:sym typeface="Calibri"/>
              </a:rPr>
              <a:t>Residence Life, the Student Union, and the University at large </a:t>
            </a:r>
            <a:r>
              <a:rPr b="0" i="0" lang="en-US" sz="1200" u="none" cap="none" strike="noStrike">
                <a:solidFill>
                  <a:srgbClr val="000000"/>
                </a:solidFill>
                <a:latin typeface="Calibri"/>
                <a:ea typeface="Calibri"/>
                <a:cs typeface="Calibri"/>
                <a:sym typeface="Calibri"/>
              </a:rPr>
              <a:t>seek efficacy of structure to support all people and their roles,</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chemeClr val="dk1"/>
                </a:solidFill>
                <a:latin typeface="Calibri"/>
                <a:ea typeface="Calibri"/>
                <a:cs typeface="Calibri"/>
                <a:sym typeface="Calibri"/>
              </a:rPr>
              <a:t>Residence Life, the Student Union, and the University at large </a:t>
            </a:r>
            <a:r>
              <a:rPr b="0" i="0" lang="en-US" sz="1200" u="none" cap="none" strike="noStrike">
                <a:solidFill>
                  <a:srgbClr val="000000"/>
                </a:solidFill>
                <a:latin typeface="Calibri"/>
                <a:ea typeface="Calibri"/>
                <a:cs typeface="Calibri"/>
                <a:sym typeface="Calibri"/>
              </a:rPr>
              <a:t>want to influence positive cultural development on campus in ways that support equity, inclusion and harm reduction,</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Current student leadership roles need alignment, clarity and support; in particular, those of SUCLs and CAs,</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Incoming students bring increased need, requiring a new level of professionalized support and service, </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Fall Orientation and the start of the academic year is a critical time for onboarding and welcoming new students, </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StFX should offer an exceptional residence program in an environment that supports students to live well, have fun, feel a sense of community, be safe, supports personal and academic growth and success, retention, persistence</a:t>
            </a:r>
            <a:r>
              <a:rPr lang="en-US" sz="1200">
                <a:latin typeface="Calibri"/>
                <a:ea typeface="Calibri"/>
                <a:cs typeface="Calibri"/>
                <a:sym typeface="Calibri"/>
              </a:rPr>
              <a:t>,</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Residence life offers unparalleled opportunit</a:t>
            </a:r>
            <a:r>
              <a:rPr lang="en-US" sz="1200">
                <a:latin typeface="Calibri"/>
                <a:ea typeface="Calibri"/>
                <a:cs typeface="Calibri"/>
                <a:sym typeface="Calibri"/>
              </a:rPr>
              <a:t>ies</a:t>
            </a:r>
            <a:r>
              <a:rPr b="0" i="0" lang="en-US" sz="1200" u="none" cap="none" strike="noStrike">
                <a:solidFill>
                  <a:srgbClr val="000000"/>
                </a:solidFill>
                <a:latin typeface="Calibri"/>
                <a:ea typeface="Calibri"/>
                <a:cs typeface="Calibri"/>
                <a:sym typeface="Calibri"/>
              </a:rPr>
              <a:t> for leadership engagement for students in all years of study,</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The current residence model presents limitations and risk for Residence Life, the Student Union and the University at large,</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Residence students should have a strong voice on and within the Student Union,</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rgbClr val="000000"/>
              </a:buClr>
              <a:buSzPts val="1200"/>
              <a:buFont typeface="Calibri"/>
              <a:buChar char="●"/>
            </a:pPr>
            <a:r>
              <a:rPr b="0" i="0" lang="en-US" sz="1200" u="none" cap="none" strike="noStrike">
                <a:solidFill>
                  <a:srgbClr val="000000"/>
                </a:solidFill>
                <a:latin typeface="Calibri"/>
                <a:ea typeface="Calibri"/>
                <a:cs typeface="Calibri"/>
                <a:sym typeface="Calibri"/>
              </a:rPr>
              <a:t>The Student Union should have a clear means of providing advocacy for residence students to administration, and</a:t>
            </a:r>
            <a:endParaRPr b="0" i="0" sz="1200" u="none" cap="none" strike="noStrike">
              <a:solidFill>
                <a:srgbClr val="000000"/>
              </a:solidFill>
              <a:latin typeface="Calibri"/>
              <a:ea typeface="Calibri"/>
              <a:cs typeface="Calibri"/>
              <a:sym typeface="Calibri"/>
            </a:endParaRPr>
          </a:p>
          <a:p>
            <a:pPr indent="-304800" lvl="0" marL="3429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To develop a healthy residence culture and a long-term response to substance use, the university at large must be able to plan, resource, and execute a multi-year social programming strategy.</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Outcomes of the Residence Renewal Project will be:</a:t>
            </a:r>
            <a:endParaRPr b="0" i="0" sz="1200" u="none" cap="none" strike="noStrike">
              <a:solidFill>
                <a:schemeClr val="dk1"/>
              </a:solidFill>
              <a:latin typeface="Calibri"/>
              <a:ea typeface="Calibri"/>
              <a:cs typeface="Calibri"/>
              <a:sym typeface="Calibri"/>
            </a:endParaRPr>
          </a:p>
          <a:p>
            <a:pPr indent="-304800" lvl="0" marL="342900" marR="0" rtl="0" algn="l">
              <a:lnSpc>
                <a:spcPct val="100000"/>
              </a:lnSpc>
              <a:spcBef>
                <a:spcPts val="0"/>
              </a:spcBef>
              <a:spcAft>
                <a:spcPts val="0"/>
              </a:spcAft>
              <a:buClr>
                <a:schemeClr val="dk1"/>
              </a:buClr>
              <a:buSzPts val="1200"/>
              <a:buFont typeface="Calibri"/>
              <a:buAutoNum type="arabicParenR"/>
            </a:pPr>
            <a:r>
              <a:rPr b="0" i="0" lang="en-US" sz="1200" u="none" cap="none" strike="noStrike">
                <a:solidFill>
                  <a:schemeClr val="dk1"/>
                </a:solidFill>
                <a:latin typeface="Calibri"/>
                <a:ea typeface="Calibri"/>
                <a:cs typeface="Calibri"/>
                <a:sym typeface="Calibri"/>
              </a:rPr>
              <a:t>The provision of comprehensive and modernized student services, professionalized holistic support, and a revitalized peer leadership model for residence students that supports transition and student success.</a:t>
            </a:r>
            <a:endParaRPr b="0" i="0" sz="1200" u="none" cap="none" strike="noStrike">
              <a:solidFill>
                <a:schemeClr val="dk1"/>
              </a:solidFill>
              <a:latin typeface="Calibri"/>
              <a:ea typeface="Calibri"/>
              <a:cs typeface="Calibri"/>
              <a:sym typeface="Calibri"/>
            </a:endParaRPr>
          </a:p>
          <a:p>
            <a:pPr indent="-304800" lvl="0" marL="342900" marR="0" rtl="0" algn="l">
              <a:lnSpc>
                <a:spcPct val="100000"/>
              </a:lnSpc>
              <a:spcBef>
                <a:spcPts val="0"/>
              </a:spcBef>
              <a:spcAft>
                <a:spcPts val="0"/>
              </a:spcAft>
              <a:buClr>
                <a:schemeClr val="dk1"/>
              </a:buClr>
              <a:buSzPts val="1200"/>
              <a:buFont typeface="Calibri"/>
              <a:buAutoNum type="arabicParenR"/>
            </a:pPr>
            <a:r>
              <a:rPr b="0" i="0" lang="en-US" sz="1200" u="none" cap="none" strike="noStrike">
                <a:solidFill>
                  <a:schemeClr val="dk1"/>
                </a:solidFill>
                <a:latin typeface="Calibri"/>
                <a:ea typeface="Calibri"/>
                <a:cs typeface="Calibri"/>
                <a:sym typeface="Calibri"/>
              </a:rPr>
              <a:t>Increased professional development, to improve role effectiveness and to ensure residence staff are well supported in their work.</a:t>
            </a:r>
            <a:endParaRPr b="0" i="0" sz="1200" u="none" cap="none" strike="noStrike">
              <a:solidFill>
                <a:schemeClr val="dk1"/>
              </a:solidFill>
              <a:latin typeface="Calibri"/>
              <a:ea typeface="Calibri"/>
              <a:cs typeface="Calibri"/>
              <a:sym typeface="Calibri"/>
            </a:endParaRPr>
          </a:p>
          <a:p>
            <a:pPr indent="-304800" lvl="0" marL="342900" marR="0" rtl="0" algn="l">
              <a:lnSpc>
                <a:spcPct val="100000"/>
              </a:lnSpc>
              <a:spcBef>
                <a:spcPts val="0"/>
              </a:spcBef>
              <a:spcAft>
                <a:spcPts val="0"/>
              </a:spcAft>
              <a:buClr>
                <a:schemeClr val="dk1"/>
              </a:buClr>
              <a:buSzPts val="1200"/>
              <a:buFont typeface="Calibri"/>
              <a:buAutoNum type="arabicParenR"/>
            </a:pPr>
            <a:r>
              <a:rPr b="0" i="0" lang="en-US" sz="1200" u="none" cap="none" strike="noStrike">
                <a:solidFill>
                  <a:schemeClr val="dk1"/>
                </a:solidFill>
                <a:latin typeface="Calibri"/>
                <a:ea typeface="Calibri"/>
                <a:cs typeface="Calibri"/>
                <a:sym typeface="Calibri"/>
              </a:rPr>
              <a:t>Developed residence programming by creating common standards for residence social and educational programs that will further enhance the residence community and culture.</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Several groups that have a direct impact on the residence experience have been identified to provide feedback on the project and will receive a date and time to meet with third party professionals.  Others who would like to provide feedback may do so by emailing </a:t>
            </a:r>
            <a:r>
              <a:rPr b="0" i="0" lang="en-US" sz="1200" u="none" cap="none" strike="noStrike">
                <a:solidFill>
                  <a:srgbClr val="1155CC"/>
                </a:solidFill>
                <a:latin typeface="Calibri"/>
                <a:ea typeface="Calibri"/>
                <a:cs typeface="Calibri"/>
                <a:sym typeface="Calibri"/>
              </a:rPr>
              <a:t>resrenewal@stfx.ca</a:t>
            </a:r>
            <a:r>
              <a:rPr b="0" i="0" lang="en-US" sz="1200" u="none" cap="none" strike="noStrike">
                <a:solidFill>
                  <a:srgbClr val="222222"/>
                </a:solidFill>
                <a:latin typeface="Calibri"/>
                <a:ea typeface="Calibri"/>
                <a:cs typeface="Calibri"/>
                <a:sym typeface="Calibri"/>
              </a:rPr>
              <a:t>.</a:t>
            </a:r>
            <a:endParaRPr b="0" i="0" sz="1200" u="none" cap="none" strike="noStrike">
              <a:solidFill>
                <a:schemeClr val="dk1"/>
              </a:solidFill>
              <a:latin typeface="Calibri"/>
              <a:ea typeface="Calibri"/>
              <a:cs typeface="Calibri"/>
              <a:sym typeface="Calibri"/>
            </a:endParaRPr>
          </a:p>
        </p:txBody>
      </p:sp>
      <p:sp>
        <p:nvSpPr>
          <p:cNvPr id="120" name="Google Shape;120;p3"/>
          <p:cNvSpPr txBox="1"/>
          <p:nvPr/>
        </p:nvSpPr>
        <p:spPr>
          <a:xfrm>
            <a:off x="2402849" y="190792"/>
            <a:ext cx="7386300" cy="646500"/>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Project Background and Assumptions</a:t>
            </a:r>
            <a:endParaRPr b="0" i="0" sz="1200" u="none" cap="none" strike="noStrike">
              <a:solidFill>
                <a:schemeClr val="dk1"/>
              </a:solidFill>
              <a:latin typeface="Arial"/>
              <a:ea typeface="Arial"/>
              <a:cs typeface="Arial"/>
              <a:sym typeface="Arial"/>
            </a:endParaRPr>
          </a:p>
          <a:p>
            <a:pPr indent="0" lvl="0" marL="45720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nvSpPr>
        <p:spPr>
          <a:xfrm>
            <a:off x="239475" y="528400"/>
            <a:ext cx="11790600" cy="6372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lang="en-US" sz="1100">
                <a:latin typeface="Calibri"/>
                <a:ea typeface="Calibri"/>
                <a:cs typeface="Calibri"/>
                <a:sym typeface="Calibri"/>
              </a:rPr>
              <a:t>Residence Life Coordinator</a:t>
            </a:r>
            <a:endParaRPr b="1" sz="1100">
              <a:latin typeface="Calibri"/>
              <a:ea typeface="Calibri"/>
              <a:cs typeface="Calibri"/>
              <a:sym typeface="Calibri"/>
            </a:endParaRPr>
          </a:p>
          <a:p>
            <a:pPr indent="-266700" lvl="0" marL="285750" rtl="0" algn="l">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A continued role, largely remaining unchanged. </a:t>
            </a:r>
            <a:endParaRPr sz="1100">
              <a:solidFill>
                <a:schemeClr val="dk1"/>
              </a:solidFill>
              <a:latin typeface="Calibri"/>
              <a:ea typeface="Calibri"/>
              <a:cs typeface="Calibri"/>
              <a:sym typeface="Calibri"/>
            </a:endParaRPr>
          </a:p>
          <a:p>
            <a:pPr indent="-266700" lvl="0" marL="285750" rtl="0" algn="l">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Attracting </a:t>
            </a:r>
            <a:r>
              <a:rPr lang="en-US" sz="1100">
                <a:solidFill>
                  <a:schemeClr val="dk1"/>
                </a:solidFill>
                <a:latin typeface="Calibri"/>
                <a:ea typeface="Calibri"/>
                <a:cs typeface="Calibri"/>
                <a:sym typeface="Calibri"/>
              </a:rPr>
              <a:t>individuals who bring at least 3-5 years of relevant residence life experience</a:t>
            </a:r>
            <a:endParaRPr sz="1100">
              <a:solidFill>
                <a:schemeClr val="dk1"/>
              </a:solidFill>
              <a:latin typeface="Calibri"/>
              <a:ea typeface="Calibri"/>
              <a:cs typeface="Calibri"/>
              <a:sym typeface="Calibri"/>
            </a:endParaRPr>
          </a:p>
          <a:p>
            <a:pPr indent="-266700" lvl="0" marL="285750" rtl="0" algn="l">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Provides direct oversight and leadership to a cluster of residence houses.  They share rotational duty and provide leadership for after-hours crisis response.  </a:t>
            </a:r>
            <a:endParaRPr sz="1100">
              <a:solidFill>
                <a:schemeClr val="dk1"/>
              </a:solidFill>
              <a:latin typeface="Calibri"/>
              <a:ea typeface="Calibri"/>
              <a:cs typeface="Calibri"/>
              <a:sym typeface="Calibri"/>
            </a:endParaRPr>
          </a:p>
          <a:p>
            <a:pPr indent="-266700" lvl="0" marL="285750" rtl="0" algn="l">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Supports first year transition using a case management model of student.   </a:t>
            </a:r>
            <a:endParaRPr sz="1100">
              <a:solidFill>
                <a:schemeClr val="dk1"/>
              </a:solidFill>
              <a:latin typeface="Calibri"/>
              <a:ea typeface="Calibri"/>
              <a:cs typeface="Calibri"/>
              <a:sym typeface="Calibri"/>
            </a:endParaRPr>
          </a:p>
          <a:p>
            <a:pPr indent="-266700" lvl="0" marL="285750" rtl="0" algn="l">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Option to live on or off campus with an appropriate compensation package</a:t>
            </a:r>
            <a:endParaRPr b="1" sz="1100">
              <a:latin typeface="Calibri"/>
              <a:ea typeface="Calibri"/>
              <a:cs typeface="Calibri"/>
              <a:sym typeface="Calibri"/>
            </a:endParaRPr>
          </a:p>
          <a:p>
            <a:pPr indent="0" lvl="0" marL="0" marR="0" rtl="0" algn="l">
              <a:lnSpc>
                <a:spcPct val="100000"/>
              </a:lnSpc>
              <a:spcBef>
                <a:spcPts val="0"/>
              </a:spcBef>
              <a:spcAft>
                <a:spcPts val="0"/>
              </a:spcAft>
              <a:buNone/>
            </a:pPr>
            <a:r>
              <a:t/>
            </a:r>
            <a:endParaRPr b="1" sz="9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US" sz="1100" u="none" cap="none" strike="noStrike">
                <a:solidFill>
                  <a:srgbClr val="000000"/>
                </a:solidFill>
                <a:latin typeface="Calibri"/>
                <a:ea typeface="Calibri"/>
                <a:cs typeface="Calibri"/>
                <a:sym typeface="Calibri"/>
              </a:rPr>
              <a:t>Associate Residence Life Coordinator</a:t>
            </a:r>
            <a:endParaRPr i="1"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Revamped ARLC role, absorbing the current duties of the ARLC and moving toward a paraprofessional position.  The role will seek to attract individuals who have a connection to the university (i.e., masters students, new profs, and university staff) who bring at least 3 years of relevant residence life experience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Provides direct oversight and leadership within each house. They are </a:t>
            </a:r>
            <a:r>
              <a:rPr lang="en-US" sz="1100">
                <a:latin typeface="Calibri"/>
                <a:ea typeface="Calibri"/>
                <a:cs typeface="Calibri"/>
                <a:sym typeface="Calibri"/>
              </a:rPr>
              <a:t>‘on the ground’ with rotational after-hours duty</a:t>
            </a:r>
            <a:r>
              <a:rPr i="0" lang="en-US" sz="1100" u="none" cap="none" strike="noStrike">
                <a:solidFill>
                  <a:srgbClr val="000000"/>
                </a:solidFill>
                <a:latin typeface="Calibri"/>
                <a:ea typeface="Calibri"/>
                <a:cs typeface="Calibri"/>
                <a:sym typeface="Calibri"/>
              </a:rPr>
              <a:t> and </a:t>
            </a:r>
            <a:r>
              <a:rPr lang="en-US" sz="1100">
                <a:latin typeface="Calibri"/>
                <a:ea typeface="Calibri"/>
                <a:cs typeface="Calibri"/>
                <a:sym typeface="Calibri"/>
              </a:rPr>
              <a:t>are </a:t>
            </a:r>
            <a:r>
              <a:rPr i="0" lang="en-US" sz="1100" u="none" cap="none" strike="noStrike">
                <a:solidFill>
                  <a:srgbClr val="000000"/>
                </a:solidFill>
                <a:latin typeface="Calibri"/>
                <a:ea typeface="Calibri"/>
                <a:cs typeface="Calibri"/>
                <a:sym typeface="Calibri"/>
              </a:rPr>
              <a:t>the natural leader for the </a:t>
            </a:r>
            <a:r>
              <a:rPr lang="en-US" sz="1100">
                <a:latin typeface="Calibri"/>
                <a:ea typeface="Calibri"/>
                <a:cs typeface="Calibri"/>
                <a:sym typeface="Calibri"/>
              </a:rPr>
              <a:t>whole house</a:t>
            </a:r>
            <a:r>
              <a:rPr i="0" lang="en-US" sz="1100" u="none" cap="none" strike="noStrike">
                <a:solidFill>
                  <a:srgbClr val="000000"/>
                </a:solidFill>
                <a:latin typeface="Calibri"/>
                <a:ea typeface="Calibri"/>
                <a:cs typeface="Calibri"/>
                <a:sym typeface="Calibri"/>
              </a:rPr>
              <a:t> team </a:t>
            </a:r>
            <a:endParaRPr sz="1100">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Proactively supports first year transition needs and the case management model of student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Live-in position with an appropriate compensation package</a:t>
            </a:r>
            <a:endParaRPr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i="0" sz="9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US" sz="1100" u="none" cap="none" strike="noStrike">
                <a:solidFill>
                  <a:schemeClr val="dk1"/>
                </a:solidFill>
                <a:latin typeface="Calibri"/>
                <a:ea typeface="Calibri"/>
                <a:cs typeface="Calibri"/>
                <a:sym typeface="Calibri"/>
              </a:rPr>
              <a:t>Senior Community Advisor (SCA)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SCAs are experienced student staff and absorb current HD duties. The role uses “community” in the position title to align terminology and creates a step-up for CAs wanting  a more senior role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SCAs supports scheduling, on-the-job training for CAs, shares in duty responsibilities and offers peer leadership to other CAs/CEs</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As each residence is unique, so too will be the placement of these staff members (i.e., the potential for more than one SCA in largely first year buildings)</a:t>
            </a:r>
            <a:r>
              <a:rPr i="0" lang="en-US" sz="1100" u="none" cap="none" strike="noStrike">
                <a:solidFill>
                  <a:schemeClr val="dk1"/>
                </a:solidFill>
                <a:latin typeface="Calibri"/>
                <a:ea typeface="Calibri"/>
                <a:cs typeface="Calibri"/>
                <a:sym typeface="Calibri"/>
              </a:rPr>
              <a:t> </a:t>
            </a:r>
            <a:endParaRPr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1" i="0" sz="9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US" sz="1100" u="none" cap="none" strike="noStrike">
                <a:solidFill>
                  <a:schemeClr val="dk1"/>
                </a:solidFill>
                <a:latin typeface="Calibri"/>
                <a:ea typeface="Calibri"/>
                <a:cs typeface="Calibri"/>
                <a:sym typeface="Calibri"/>
              </a:rPr>
              <a:t>Community Educators (CEs)</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CEs are student staff and a part of the residence team working laterally to CAs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Dedicated educational role with the primary mandate of building community by supporting delivery of </a:t>
            </a:r>
            <a:r>
              <a:rPr i="0" lang="en-US" sz="1100" u="none" cap="none" strike="noStrike">
                <a:solidFill>
                  <a:srgbClr val="000000"/>
                </a:solidFill>
                <a:latin typeface="Calibri"/>
                <a:ea typeface="Calibri"/>
                <a:cs typeface="Calibri"/>
                <a:sym typeface="Calibri"/>
              </a:rPr>
              <a:t>enhanced, coordinated programs, initiatives or curriculum that respond to first year transition needs, health and wellness, academic success, substance awareness, sexual health, equity and inclusion, Xavarian citizenship, emergent needs, etc.</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CEs find team leadership with the Don/Head of House but obtain role support and direction from the REC</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rgbClr val="000000"/>
                </a:solidFill>
                <a:latin typeface="Calibri"/>
                <a:ea typeface="Calibri"/>
                <a:cs typeface="Calibri"/>
                <a:sym typeface="Calibri"/>
              </a:rPr>
              <a:t>CEs do not share in duty expectations</a:t>
            </a:r>
            <a:endParaRPr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1" i="0" sz="9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US" sz="1100" u="none" cap="none" strike="noStrike">
                <a:solidFill>
                  <a:srgbClr val="000000"/>
                </a:solidFill>
                <a:latin typeface="Calibri"/>
                <a:ea typeface="Calibri"/>
                <a:cs typeface="Calibri"/>
                <a:sym typeface="Calibri"/>
              </a:rPr>
              <a:t>Community Advisors (CA’s)</a:t>
            </a:r>
            <a:endParaRPr b="1"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chemeClr val="dk1"/>
              </a:buClr>
              <a:buSzPts val="1100"/>
              <a:buFont typeface="Calibri"/>
              <a:buChar char="•"/>
            </a:pPr>
            <a:r>
              <a:rPr i="0" lang="en-US" sz="1100" u="none" cap="none" strike="noStrike">
                <a:solidFill>
                  <a:schemeClr val="dk1"/>
                </a:solidFill>
                <a:latin typeface="Calibri"/>
                <a:ea typeface="Calibri"/>
                <a:cs typeface="Calibri"/>
                <a:sym typeface="Calibri"/>
              </a:rPr>
              <a:t>CAs are student staff and a part of the residence team working laterally to CEs  </a:t>
            </a:r>
            <a:endParaRPr i="0" sz="1100" u="none" cap="none" strike="noStrike">
              <a:solidFill>
                <a:schemeClr val="dk1"/>
              </a:solidFill>
              <a:latin typeface="Calibri"/>
              <a:ea typeface="Calibri"/>
              <a:cs typeface="Calibri"/>
              <a:sym typeface="Calibri"/>
            </a:endParaRPr>
          </a:p>
          <a:p>
            <a:pPr indent="-266700" lvl="0" marL="285750" marR="0" rtl="0" algn="l">
              <a:lnSpc>
                <a:spcPct val="100000"/>
              </a:lnSpc>
              <a:spcBef>
                <a:spcPts val="0"/>
              </a:spcBef>
              <a:spcAft>
                <a:spcPts val="0"/>
              </a:spcAft>
              <a:buClr>
                <a:schemeClr val="dk1"/>
              </a:buClr>
              <a:buSzPts val="1100"/>
              <a:buFont typeface="Calibri"/>
              <a:buChar char="•"/>
            </a:pPr>
            <a:r>
              <a:rPr i="0" lang="en-US" sz="1100" u="none" cap="none" strike="noStrike">
                <a:solidFill>
                  <a:schemeClr val="dk1"/>
                </a:solidFill>
                <a:latin typeface="Calibri"/>
                <a:ea typeface="Calibri"/>
                <a:cs typeface="Calibri"/>
                <a:sym typeface="Calibri"/>
              </a:rPr>
              <a:t>Dedicated student mentorship role with the primary mandate of building community by developing strong relationships with students on their floors, working to resolve conflict, participating in and encouraging participation in programs, and by supporting students in need.  </a:t>
            </a:r>
            <a:endParaRPr i="0" sz="1100" u="none" cap="none" strike="noStrike">
              <a:solidFill>
                <a:schemeClr val="dk1"/>
              </a:solidFill>
              <a:latin typeface="Calibri"/>
              <a:ea typeface="Calibri"/>
              <a:cs typeface="Calibri"/>
              <a:sym typeface="Calibri"/>
            </a:endParaRPr>
          </a:p>
          <a:p>
            <a:pPr indent="-266700" lvl="0" marL="285750" marR="0" rtl="0" algn="l">
              <a:lnSpc>
                <a:spcPct val="100000"/>
              </a:lnSpc>
              <a:spcBef>
                <a:spcPts val="0"/>
              </a:spcBef>
              <a:spcAft>
                <a:spcPts val="0"/>
              </a:spcAft>
              <a:buClr>
                <a:schemeClr val="dk1"/>
              </a:buClr>
              <a:buSzPts val="1100"/>
              <a:buFont typeface="Calibri"/>
              <a:buChar char="•"/>
            </a:pPr>
            <a:r>
              <a:rPr i="0" lang="en-US" sz="1100" u="none" cap="none" strike="noStrike">
                <a:solidFill>
                  <a:schemeClr val="dk1"/>
                </a:solidFill>
                <a:latin typeface="Calibri"/>
                <a:ea typeface="Calibri"/>
                <a:cs typeface="Calibri"/>
                <a:sym typeface="Calibri"/>
              </a:rPr>
              <a:t>CAs find team leadership and role support with the Don/Head of House </a:t>
            </a:r>
            <a:endParaRPr i="0" sz="1100" u="none" cap="none" strike="noStrike">
              <a:solidFill>
                <a:schemeClr val="dk1"/>
              </a:solidFill>
              <a:latin typeface="Calibri"/>
              <a:ea typeface="Calibri"/>
              <a:cs typeface="Calibri"/>
              <a:sym typeface="Calibri"/>
            </a:endParaRPr>
          </a:p>
          <a:p>
            <a:pPr indent="-266700" lvl="0" marL="285750" marR="0" rtl="0" algn="l">
              <a:lnSpc>
                <a:spcPct val="100000"/>
              </a:lnSpc>
              <a:spcBef>
                <a:spcPts val="0"/>
              </a:spcBef>
              <a:spcAft>
                <a:spcPts val="0"/>
              </a:spcAft>
              <a:buClr>
                <a:schemeClr val="dk1"/>
              </a:buClr>
              <a:buSzPts val="1100"/>
              <a:buFont typeface="Calibri"/>
              <a:buChar char="•"/>
            </a:pPr>
            <a:r>
              <a:rPr i="0" lang="en-US" sz="1100" u="none" cap="none" strike="noStrike">
                <a:solidFill>
                  <a:schemeClr val="dk1"/>
                </a:solidFill>
                <a:latin typeface="Calibri"/>
                <a:ea typeface="Calibri"/>
                <a:cs typeface="Calibri"/>
                <a:sym typeface="Calibri"/>
              </a:rPr>
              <a:t>CAs have in duty expectations and also uphold residence guidelines and respond to student issues</a:t>
            </a:r>
            <a:endParaRPr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i="0" sz="9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US" sz="1100" u="none" cap="none" strike="noStrike">
                <a:solidFill>
                  <a:schemeClr val="dk1"/>
                </a:solidFill>
                <a:latin typeface="Calibri"/>
                <a:ea typeface="Calibri"/>
                <a:cs typeface="Calibri"/>
                <a:sym typeface="Calibri"/>
              </a:rPr>
              <a:t>Community Councils (CCs) and Governance</a:t>
            </a:r>
            <a:r>
              <a:rPr i="0" lang="en-US" sz="1100" u="none" cap="none" strike="noStrike">
                <a:solidFill>
                  <a:schemeClr val="dk1"/>
                </a:solidFill>
                <a:latin typeface="Calibri"/>
                <a:ea typeface="Calibri"/>
                <a:cs typeface="Calibri"/>
                <a:sym typeface="Calibri"/>
              </a:rPr>
              <a:t> </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CCs provide early leadership opportunities for students who wish to participate in a house council body</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CCs are fully supported by the res. teams and governed by the Residence life Office, thus making residence life fully responsible for the experiences (and liabilities) of the residence program</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Ideally, CCs will have representation on the SU similar to the current manner; working with the SU VP Residence Affairs to support initiatives that further develop the residence community</a:t>
            </a:r>
            <a:endParaRPr i="0" sz="1100" u="none" cap="none" strike="noStrike">
              <a:solidFill>
                <a:srgbClr val="000000"/>
              </a:solidFill>
              <a:latin typeface="Calibri"/>
              <a:ea typeface="Calibri"/>
              <a:cs typeface="Calibri"/>
              <a:sym typeface="Calibri"/>
            </a:endParaRPr>
          </a:p>
          <a:p>
            <a:pPr indent="-266700" lvl="0" marL="285750" marR="0" rtl="0" algn="l">
              <a:lnSpc>
                <a:spcPct val="100000"/>
              </a:lnSpc>
              <a:spcBef>
                <a:spcPts val="0"/>
              </a:spcBef>
              <a:spcAft>
                <a:spcPts val="0"/>
              </a:spcAft>
              <a:buClr>
                <a:srgbClr val="000000"/>
              </a:buClr>
              <a:buSzPts val="1100"/>
              <a:buFont typeface="Calibri"/>
              <a:buChar char="•"/>
            </a:pPr>
            <a:r>
              <a:rPr i="0" lang="en-US" sz="1100" u="none" cap="none" strike="noStrike">
                <a:solidFill>
                  <a:schemeClr val="dk1"/>
                </a:solidFill>
                <a:latin typeface="Calibri"/>
                <a:ea typeface="Calibri"/>
                <a:cs typeface="Calibri"/>
                <a:sym typeface="Calibri"/>
              </a:rPr>
              <a:t>Yet to be defined for CCs are specific focus area or designations, the selection process, and its timing (i.e., fall, spring, hybrid).</a:t>
            </a:r>
            <a:endParaRPr i="0" sz="1100" u="none" cap="none" strike="noStrike">
              <a:solidFill>
                <a:srgbClr val="000000"/>
              </a:solidFill>
              <a:latin typeface="Calibri"/>
              <a:ea typeface="Calibri"/>
              <a:cs typeface="Calibri"/>
              <a:sym typeface="Calibri"/>
            </a:endParaRPr>
          </a:p>
        </p:txBody>
      </p:sp>
      <p:sp>
        <p:nvSpPr>
          <p:cNvPr id="126" name="Google Shape;126;p4"/>
          <p:cNvSpPr txBox="1"/>
          <p:nvPr/>
        </p:nvSpPr>
        <p:spPr>
          <a:xfrm>
            <a:off x="2603575" y="277878"/>
            <a:ext cx="7386300" cy="646500"/>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DRAFT Descriptions of Structural Elements </a:t>
            </a:r>
            <a:endParaRPr b="0" i="0" sz="1200" u="none" cap="none" strike="noStrike">
              <a:solidFill>
                <a:schemeClr val="dk1"/>
              </a:solidFill>
              <a:latin typeface="Arial"/>
              <a:ea typeface="Arial"/>
              <a:cs typeface="Arial"/>
              <a:sym typeface="Arial"/>
            </a:endParaRPr>
          </a:p>
          <a:p>
            <a:pPr indent="0" lvl="0" marL="45720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101dd5aeb54_0_3"/>
          <p:cNvSpPr/>
          <p:nvPr/>
        </p:nvSpPr>
        <p:spPr>
          <a:xfrm>
            <a:off x="2875775" y="3608550"/>
            <a:ext cx="1197000" cy="6036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SU VP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Residence Affairs</a:t>
            </a:r>
            <a:endParaRPr b="0" i="0" sz="1400" u="none" cap="none" strike="noStrike">
              <a:solidFill>
                <a:srgbClr val="000000"/>
              </a:solidFill>
              <a:latin typeface="Arial"/>
              <a:ea typeface="Arial"/>
              <a:cs typeface="Arial"/>
              <a:sym typeface="Arial"/>
            </a:endParaRPr>
          </a:p>
        </p:txBody>
      </p:sp>
      <p:sp>
        <p:nvSpPr>
          <p:cNvPr id="132" name="Google Shape;132;g101dd5aeb54_0_3"/>
          <p:cNvSpPr/>
          <p:nvPr/>
        </p:nvSpPr>
        <p:spPr>
          <a:xfrm>
            <a:off x="2796276" y="2039075"/>
            <a:ext cx="1479300" cy="6033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400" u="none" cap="none" strike="noStrike">
                <a:solidFill>
                  <a:schemeClr val="dk1"/>
                </a:solidFill>
                <a:latin typeface="Calibri"/>
                <a:ea typeface="Calibri"/>
                <a:cs typeface="Calibri"/>
                <a:sym typeface="Calibri"/>
              </a:rPr>
              <a:t>Students’ Union Executive and Council</a:t>
            </a:r>
            <a:endParaRPr b="0" i="0" sz="1400" u="none" cap="none" strike="noStrike">
              <a:solidFill>
                <a:srgbClr val="000000"/>
              </a:solidFill>
              <a:latin typeface="Arial"/>
              <a:ea typeface="Arial"/>
              <a:cs typeface="Arial"/>
              <a:sym typeface="Arial"/>
            </a:endParaRPr>
          </a:p>
        </p:txBody>
      </p:sp>
      <p:cxnSp>
        <p:nvCxnSpPr>
          <p:cNvPr id="133" name="Google Shape;133;g101dd5aeb54_0_3"/>
          <p:cNvCxnSpPr>
            <a:stCxn id="132" idx="2"/>
          </p:cNvCxnSpPr>
          <p:nvPr/>
        </p:nvCxnSpPr>
        <p:spPr>
          <a:xfrm>
            <a:off x="3535926" y="2642375"/>
            <a:ext cx="1800" cy="1028100"/>
          </a:xfrm>
          <a:prstGeom prst="straightConnector1">
            <a:avLst/>
          </a:prstGeom>
          <a:noFill/>
          <a:ln cap="flat" cmpd="sng" w="9525">
            <a:solidFill>
              <a:schemeClr val="accent4"/>
            </a:solidFill>
            <a:prstDash val="solid"/>
            <a:miter lim="800000"/>
            <a:headEnd len="sm" w="sm" type="none"/>
            <a:tailEnd len="sm" w="sm" type="none"/>
          </a:ln>
        </p:spPr>
      </p:cxnSp>
      <p:cxnSp>
        <p:nvCxnSpPr>
          <p:cNvPr id="134" name="Google Shape;134;g101dd5aeb54_0_3"/>
          <p:cNvCxnSpPr/>
          <p:nvPr/>
        </p:nvCxnSpPr>
        <p:spPr>
          <a:xfrm>
            <a:off x="4072775" y="3910350"/>
            <a:ext cx="1197900" cy="1005900"/>
          </a:xfrm>
          <a:prstGeom prst="bentConnector3">
            <a:avLst>
              <a:gd fmla="val 50000" name="adj1"/>
            </a:avLst>
          </a:prstGeom>
          <a:noFill/>
          <a:ln cap="flat" cmpd="sng" w="9525">
            <a:solidFill>
              <a:schemeClr val="accent2"/>
            </a:solidFill>
            <a:prstDash val="solid"/>
            <a:miter lim="800000"/>
            <a:headEnd len="sm" w="sm" type="none"/>
            <a:tailEnd len="med" w="med" type="triangle"/>
          </a:ln>
        </p:spPr>
      </p:cxnSp>
      <p:grpSp>
        <p:nvGrpSpPr>
          <p:cNvPr id="135" name="Google Shape;135;g101dd5aeb54_0_3"/>
          <p:cNvGrpSpPr/>
          <p:nvPr/>
        </p:nvGrpSpPr>
        <p:grpSpPr>
          <a:xfrm>
            <a:off x="147516" y="411477"/>
            <a:ext cx="2186733" cy="561249"/>
            <a:chOff x="8748108" y="614383"/>
            <a:chExt cx="1942554" cy="526352"/>
          </a:xfrm>
        </p:grpSpPr>
        <p:sp>
          <p:nvSpPr>
            <p:cNvPr id="136" name="Google Shape;136;g101dd5aeb54_0_3"/>
            <p:cNvSpPr/>
            <p:nvPr/>
          </p:nvSpPr>
          <p:spPr>
            <a:xfrm>
              <a:off x="8748108" y="705728"/>
              <a:ext cx="200100" cy="13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137" name="Google Shape;137;g101dd5aeb54_0_3"/>
            <p:cNvSpPr/>
            <p:nvPr/>
          </p:nvSpPr>
          <p:spPr>
            <a:xfrm>
              <a:off x="8748108" y="971389"/>
              <a:ext cx="200100" cy="136500"/>
            </a:xfrm>
            <a:prstGeom prst="rect">
              <a:avLst/>
            </a:prstGeom>
            <a:solidFill>
              <a:srgbClr val="FFD966"/>
            </a:solidFill>
            <a:ln cap="flat" cmpd="sng" w="12700">
              <a:solidFill>
                <a:srgbClr val="FEE5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138" name="Google Shape;138;g101dd5aeb54_0_3"/>
            <p:cNvSpPr txBox="1"/>
            <p:nvPr/>
          </p:nvSpPr>
          <p:spPr>
            <a:xfrm>
              <a:off x="8948262" y="614383"/>
              <a:ext cx="1742400" cy="259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200" u="none" cap="none" strike="noStrike">
                  <a:solidFill>
                    <a:schemeClr val="dk1"/>
                  </a:solidFill>
                  <a:latin typeface="Calibri"/>
                  <a:ea typeface="Calibri"/>
                  <a:cs typeface="Calibri"/>
                  <a:sym typeface="Calibri"/>
                </a:rPr>
                <a:t>University staff</a:t>
              </a:r>
              <a:endParaRPr b="0" i="0" sz="1200" u="none" cap="none" strike="noStrike">
                <a:solidFill>
                  <a:srgbClr val="000000"/>
                </a:solidFill>
                <a:latin typeface="Arial"/>
                <a:ea typeface="Arial"/>
                <a:cs typeface="Arial"/>
                <a:sym typeface="Arial"/>
              </a:endParaRPr>
            </a:p>
          </p:txBody>
        </p:sp>
        <p:sp>
          <p:nvSpPr>
            <p:cNvPr id="139" name="Google Shape;139;g101dd5aeb54_0_3"/>
            <p:cNvSpPr txBox="1"/>
            <p:nvPr/>
          </p:nvSpPr>
          <p:spPr>
            <a:xfrm>
              <a:off x="8948253" y="880935"/>
              <a:ext cx="1742400" cy="259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200" u="none" cap="none" strike="noStrike">
                  <a:solidFill>
                    <a:schemeClr val="dk1"/>
                  </a:solidFill>
                  <a:latin typeface="Calibri"/>
                  <a:ea typeface="Calibri"/>
                  <a:cs typeface="Calibri"/>
                  <a:sym typeface="Calibri"/>
                </a:rPr>
                <a:t>Students’ Union</a:t>
              </a:r>
              <a:endParaRPr b="0" i="0" sz="1200" u="none" cap="none" strike="noStrike">
                <a:solidFill>
                  <a:srgbClr val="000000"/>
                </a:solidFill>
                <a:latin typeface="Arial"/>
                <a:ea typeface="Arial"/>
                <a:cs typeface="Arial"/>
                <a:sym typeface="Arial"/>
              </a:endParaRPr>
            </a:p>
          </p:txBody>
        </p:sp>
      </p:grpSp>
      <p:sp>
        <p:nvSpPr>
          <p:cNvPr id="140" name="Google Shape;140;g101dd5aeb54_0_3"/>
          <p:cNvSpPr txBox="1"/>
          <p:nvPr/>
        </p:nvSpPr>
        <p:spPr>
          <a:xfrm>
            <a:off x="2603575" y="257725"/>
            <a:ext cx="7386300" cy="369300"/>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2021-2022 Residence Structure </a:t>
            </a:r>
            <a:endParaRPr b="0" i="0" sz="1200" u="none" cap="none" strike="noStrike">
              <a:solidFill>
                <a:srgbClr val="000000"/>
              </a:solidFill>
              <a:latin typeface="Arial"/>
              <a:ea typeface="Arial"/>
              <a:cs typeface="Arial"/>
              <a:sym typeface="Arial"/>
            </a:endParaRPr>
          </a:p>
        </p:txBody>
      </p:sp>
      <p:grpSp>
        <p:nvGrpSpPr>
          <p:cNvPr id="141" name="Google Shape;141;g101dd5aeb54_0_3"/>
          <p:cNvGrpSpPr/>
          <p:nvPr/>
        </p:nvGrpSpPr>
        <p:grpSpPr>
          <a:xfrm>
            <a:off x="5270574" y="1371175"/>
            <a:ext cx="2902693" cy="3827846"/>
            <a:chOff x="5227255" y="300661"/>
            <a:chExt cx="3027422" cy="3515333"/>
          </a:xfrm>
        </p:grpSpPr>
        <p:sp>
          <p:nvSpPr>
            <p:cNvPr id="142" name="Google Shape;142;g101dd5aeb54_0_3"/>
            <p:cNvSpPr/>
            <p:nvPr/>
          </p:nvSpPr>
          <p:spPr>
            <a:xfrm>
              <a:off x="5463698" y="300661"/>
              <a:ext cx="2790979" cy="339254"/>
            </a:xfrm>
            <a:custGeom>
              <a:rect b="b" l="l" r="r" t="t"/>
              <a:pathLst>
                <a:path extrusionOk="0" h="551632" w="1592570">
                  <a:moveTo>
                    <a:pt x="0" y="0"/>
                  </a:moveTo>
                  <a:lnTo>
                    <a:pt x="1592570" y="0"/>
                  </a:lnTo>
                  <a:lnTo>
                    <a:pt x="1592570" y="551632"/>
                  </a:lnTo>
                  <a:lnTo>
                    <a:pt x="0" y="551632"/>
                  </a:lnTo>
                  <a:lnTo>
                    <a:pt x="0" y="0"/>
                  </a:lnTo>
                  <a:close/>
                </a:path>
              </a:pathLst>
            </a:custGeom>
            <a:solidFill>
              <a:srgbClr val="CFE2F3"/>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lang="en-US" sz="1600">
                  <a:solidFill>
                    <a:srgbClr val="9FC5E8"/>
                  </a:solidFill>
                  <a:latin typeface="Calibri"/>
                  <a:ea typeface="Calibri"/>
                  <a:cs typeface="Calibri"/>
                  <a:sym typeface="Calibri"/>
                </a:rPr>
                <a:t>Senior Admin</a:t>
              </a:r>
              <a:endParaRPr b="0" i="0" sz="1200" u="none" cap="none" strike="noStrike">
                <a:solidFill>
                  <a:srgbClr val="9FC5E8"/>
                </a:solidFill>
                <a:latin typeface="Arial"/>
                <a:ea typeface="Arial"/>
                <a:cs typeface="Arial"/>
                <a:sym typeface="Arial"/>
              </a:endParaRPr>
            </a:p>
          </p:txBody>
        </p:sp>
        <p:sp>
          <p:nvSpPr>
            <p:cNvPr id="143" name="Google Shape;143;g101dd5aeb54_0_3"/>
            <p:cNvSpPr/>
            <p:nvPr/>
          </p:nvSpPr>
          <p:spPr>
            <a:xfrm>
              <a:off x="5918672" y="885400"/>
              <a:ext cx="1908108" cy="459642"/>
            </a:xfrm>
            <a:custGeom>
              <a:rect b="b" l="l" r="r" t="t"/>
              <a:pathLst>
                <a:path extrusionOk="0" h="512136" w="1610218">
                  <a:moveTo>
                    <a:pt x="0" y="0"/>
                  </a:moveTo>
                  <a:lnTo>
                    <a:pt x="1610218" y="0"/>
                  </a:lnTo>
                  <a:lnTo>
                    <a:pt x="1610218" y="512136"/>
                  </a:lnTo>
                  <a:lnTo>
                    <a:pt x="0" y="512136"/>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Residence</a:t>
              </a:r>
              <a:endParaRPr b="0" i="0" sz="1400" u="none" cap="none" strike="noStrike">
                <a:solidFill>
                  <a:srgbClr val="000000"/>
                </a:solidFill>
                <a:latin typeface="Arial"/>
                <a:ea typeface="Arial"/>
                <a:cs typeface="Arial"/>
                <a:sym typeface="Arial"/>
              </a:endParaRPr>
            </a:p>
          </p:txBody>
        </p:sp>
        <p:sp>
          <p:nvSpPr>
            <p:cNvPr id="144" name="Google Shape;144;g101dd5aeb54_0_3"/>
            <p:cNvSpPr/>
            <p:nvPr/>
          </p:nvSpPr>
          <p:spPr>
            <a:xfrm>
              <a:off x="6569681" y="1580437"/>
              <a:ext cx="1014404" cy="563190"/>
            </a:xfrm>
            <a:custGeom>
              <a:rect b="b" l="l" r="r" t="t"/>
              <a:pathLst>
                <a:path extrusionOk="0" h="595968" w="1308908">
                  <a:moveTo>
                    <a:pt x="0" y="0"/>
                  </a:moveTo>
                  <a:lnTo>
                    <a:pt x="1308908" y="0"/>
                  </a:lnTo>
                  <a:lnTo>
                    <a:pt x="1308908" y="595968"/>
                  </a:lnTo>
                  <a:lnTo>
                    <a:pt x="0" y="595968"/>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200" u="none" cap="none" strike="noStrike">
                  <a:solidFill>
                    <a:schemeClr val="lt1"/>
                  </a:solidFill>
                  <a:latin typeface="Calibri"/>
                  <a:ea typeface="Calibri"/>
                  <a:cs typeface="Calibri"/>
                  <a:sym typeface="Calibri"/>
                </a:rPr>
                <a:t>4 Res. Life Coordinators             </a:t>
              </a:r>
              <a:r>
                <a:rPr b="0" i="0" lang="en-US" sz="1000" u="none" cap="none" strike="noStrike">
                  <a:solidFill>
                    <a:schemeClr val="lt1"/>
                  </a:solidFill>
                  <a:latin typeface="Calibri"/>
                  <a:ea typeface="Calibri"/>
                  <a:cs typeface="Calibri"/>
                  <a:sym typeface="Calibri"/>
                </a:rPr>
                <a:t>(2 bldgs each)</a:t>
              </a:r>
              <a:endParaRPr b="0" i="0" sz="1200" u="none" cap="none" strike="noStrike">
                <a:solidFill>
                  <a:srgbClr val="000000"/>
                </a:solidFill>
                <a:latin typeface="Arial"/>
                <a:ea typeface="Arial"/>
                <a:cs typeface="Arial"/>
                <a:sym typeface="Arial"/>
              </a:endParaRPr>
            </a:p>
          </p:txBody>
        </p:sp>
        <p:sp>
          <p:nvSpPr>
            <p:cNvPr id="145" name="Google Shape;145;g101dd5aeb54_0_3"/>
            <p:cNvSpPr/>
            <p:nvPr/>
          </p:nvSpPr>
          <p:spPr>
            <a:xfrm>
              <a:off x="5227255" y="3261561"/>
              <a:ext cx="1011470" cy="553879"/>
            </a:xfrm>
            <a:custGeom>
              <a:rect b="b" l="l" r="r" t="t"/>
              <a:pathLst>
                <a:path extrusionOk="0" h="290750" w="1024273">
                  <a:moveTo>
                    <a:pt x="0" y="0"/>
                  </a:moveTo>
                  <a:lnTo>
                    <a:pt x="1024273" y="0"/>
                  </a:lnTo>
                  <a:lnTo>
                    <a:pt x="1024273" y="290750"/>
                  </a:lnTo>
                  <a:lnTo>
                    <a:pt x="0" y="290750"/>
                  </a:lnTo>
                  <a:lnTo>
                    <a:pt x="0" y="0"/>
                  </a:lnTo>
                  <a:close/>
                </a:path>
              </a:pathLst>
            </a:custGeom>
            <a:gradFill>
              <a:gsLst>
                <a:gs pos="0">
                  <a:srgbClr val="FFDC9B"/>
                </a:gs>
                <a:gs pos="50000">
                  <a:srgbClr val="FFD68D"/>
                </a:gs>
                <a:gs pos="100000">
                  <a:srgbClr val="FFD478"/>
                </a:gs>
              </a:gsLst>
              <a:lin ang="5400012" scaled="0"/>
            </a:gradFill>
            <a:ln cap="flat" cmpd="sng" w="28575">
              <a:solidFill>
                <a:schemeClr val="accen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House Council</a:t>
              </a:r>
              <a:endParaRPr b="0" i="0" sz="12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Co-Chaired </a:t>
              </a:r>
              <a:endParaRPr b="0" i="0" sz="1200" u="none" cap="none" strike="noStrike">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SUCL/HD</a:t>
              </a:r>
              <a:endParaRPr b="0" i="0" sz="1200" u="none" cap="none" strike="noStrike">
                <a:solidFill>
                  <a:schemeClr val="dk1"/>
                </a:solidFill>
                <a:latin typeface="Calibri"/>
                <a:ea typeface="Calibri"/>
                <a:cs typeface="Calibri"/>
                <a:sym typeface="Calibri"/>
              </a:endParaRPr>
            </a:p>
          </p:txBody>
        </p:sp>
        <p:sp>
          <p:nvSpPr>
            <p:cNvPr id="146" name="Google Shape;146;g101dd5aeb54_0_3"/>
            <p:cNvSpPr/>
            <p:nvPr/>
          </p:nvSpPr>
          <p:spPr>
            <a:xfrm>
              <a:off x="5519292" y="1590515"/>
              <a:ext cx="1014030" cy="562069"/>
            </a:xfrm>
            <a:custGeom>
              <a:rect b="b" l="l" r="r" t="t"/>
              <a:pathLst>
                <a:path extrusionOk="0" h="512136" w="1024273">
                  <a:moveTo>
                    <a:pt x="0" y="0"/>
                  </a:moveTo>
                  <a:lnTo>
                    <a:pt x="1024273" y="0"/>
                  </a:lnTo>
                  <a:lnTo>
                    <a:pt x="1024273" y="512136"/>
                  </a:lnTo>
                  <a:lnTo>
                    <a:pt x="0" y="512136"/>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200" u="none" cap="none" strike="noStrike">
                  <a:solidFill>
                    <a:schemeClr val="lt1"/>
                  </a:solidFill>
                  <a:latin typeface="Calibri"/>
                  <a:ea typeface="Calibri"/>
                  <a:cs typeface="Calibri"/>
                  <a:sym typeface="Calibri"/>
                </a:rPr>
                <a:t>Residence Education Coordinator</a:t>
              </a:r>
              <a:endParaRPr b="0" i="0" sz="1200" u="none" cap="none" strike="noStrike">
                <a:solidFill>
                  <a:srgbClr val="000000"/>
                </a:solidFill>
                <a:latin typeface="Arial"/>
                <a:ea typeface="Arial"/>
                <a:cs typeface="Arial"/>
                <a:sym typeface="Arial"/>
              </a:endParaRPr>
            </a:p>
          </p:txBody>
        </p:sp>
        <p:sp>
          <p:nvSpPr>
            <p:cNvPr id="147" name="Google Shape;147;g101dd5aeb54_0_3"/>
            <p:cNvSpPr/>
            <p:nvPr/>
          </p:nvSpPr>
          <p:spPr>
            <a:xfrm>
              <a:off x="5986061" y="2429858"/>
              <a:ext cx="943781" cy="554424"/>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Calibri"/>
                  <a:ea typeface="Calibri"/>
                  <a:cs typeface="Calibri"/>
                  <a:sym typeface="Calibri"/>
                </a:rPr>
                <a:t>Hall </a:t>
              </a:r>
              <a:endParaRPr b="0" i="0" sz="12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Calibri"/>
                  <a:ea typeface="Calibri"/>
                  <a:cs typeface="Calibri"/>
                  <a:sym typeface="Calibri"/>
                </a:rPr>
                <a:t>Directors</a:t>
              </a:r>
              <a:endParaRPr b="0" i="0" sz="1400" u="none" cap="none" strike="noStrike">
                <a:solidFill>
                  <a:srgbClr val="000000"/>
                </a:solidFill>
                <a:latin typeface="Arial"/>
                <a:ea typeface="Arial"/>
                <a:cs typeface="Arial"/>
                <a:sym typeface="Arial"/>
              </a:endParaRPr>
            </a:p>
          </p:txBody>
        </p:sp>
        <p:sp>
          <p:nvSpPr>
            <p:cNvPr id="148" name="Google Shape;148;g101dd5aeb54_0_3"/>
            <p:cNvSpPr/>
            <p:nvPr/>
          </p:nvSpPr>
          <p:spPr>
            <a:xfrm>
              <a:off x="6511737" y="3261570"/>
              <a:ext cx="1010772" cy="554424"/>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Calibri"/>
                  <a:ea typeface="Calibri"/>
                  <a:cs typeface="Calibri"/>
                  <a:sym typeface="Calibri"/>
                </a:rPr>
                <a:t>Community Advisors</a:t>
              </a:r>
              <a:endParaRPr b="0" i="0" sz="1400" u="none" cap="none" strike="noStrike">
                <a:solidFill>
                  <a:srgbClr val="000000"/>
                </a:solidFill>
                <a:latin typeface="Arial"/>
                <a:ea typeface="Arial"/>
                <a:cs typeface="Arial"/>
                <a:sym typeface="Arial"/>
              </a:endParaRPr>
            </a:p>
          </p:txBody>
        </p:sp>
      </p:grpSp>
      <p:cxnSp>
        <p:nvCxnSpPr>
          <p:cNvPr id="149" name="Google Shape;149;g101dd5aeb54_0_3"/>
          <p:cNvCxnSpPr/>
          <p:nvPr/>
        </p:nvCxnSpPr>
        <p:spPr>
          <a:xfrm>
            <a:off x="6986400" y="2525463"/>
            <a:ext cx="600" cy="226200"/>
          </a:xfrm>
          <a:prstGeom prst="straightConnector1">
            <a:avLst/>
          </a:prstGeom>
          <a:noFill/>
          <a:ln cap="flat" cmpd="sng" w="9525">
            <a:solidFill>
              <a:schemeClr val="accent1"/>
            </a:solidFill>
            <a:prstDash val="solid"/>
            <a:miter lim="800000"/>
            <a:headEnd len="sm" w="sm" type="none"/>
            <a:tailEnd len="sm" w="sm" type="none"/>
          </a:ln>
        </p:spPr>
      </p:cxnSp>
      <p:cxnSp>
        <p:nvCxnSpPr>
          <p:cNvPr id="150" name="Google Shape;150;g101dd5aeb54_0_3"/>
          <p:cNvCxnSpPr/>
          <p:nvPr/>
        </p:nvCxnSpPr>
        <p:spPr>
          <a:xfrm flipH="1">
            <a:off x="6098275" y="4292350"/>
            <a:ext cx="7500" cy="324000"/>
          </a:xfrm>
          <a:prstGeom prst="straightConnector1">
            <a:avLst/>
          </a:prstGeom>
          <a:noFill/>
          <a:ln cap="flat" cmpd="sng" w="9525">
            <a:solidFill>
              <a:schemeClr val="accent1"/>
            </a:solidFill>
            <a:prstDash val="solid"/>
            <a:miter lim="800000"/>
            <a:headEnd len="sm" w="sm" type="none"/>
            <a:tailEnd len="sm" w="sm" type="none"/>
          </a:ln>
        </p:spPr>
      </p:cxnSp>
      <p:sp>
        <p:nvSpPr>
          <p:cNvPr id="151" name="Google Shape;151;g101dd5aeb54_0_3"/>
          <p:cNvSpPr/>
          <p:nvPr/>
        </p:nvSpPr>
        <p:spPr>
          <a:xfrm>
            <a:off x="7079967" y="3701722"/>
            <a:ext cx="969395"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Calibri"/>
                <a:ea typeface="Calibri"/>
                <a:cs typeface="Calibri"/>
                <a:sym typeface="Calibri"/>
              </a:rPr>
              <a:t>Associate Res.Life Coordinators</a:t>
            </a:r>
            <a:endParaRPr b="0" i="0" sz="1400" u="none" cap="none" strike="noStrike">
              <a:solidFill>
                <a:srgbClr val="000000"/>
              </a:solidFill>
              <a:latin typeface="Arial"/>
              <a:ea typeface="Arial"/>
              <a:cs typeface="Arial"/>
              <a:sym typeface="Arial"/>
            </a:endParaRPr>
          </a:p>
        </p:txBody>
      </p:sp>
      <p:cxnSp>
        <p:nvCxnSpPr>
          <p:cNvPr id="152" name="Google Shape;152;g101dd5aeb54_0_3"/>
          <p:cNvCxnSpPr/>
          <p:nvPr/>
        </p:nvCxnSpPr>
        <p:spPr>
          <a:xfrm>
            <a:off x="6685757" y="430509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53" name="Google Shape;153;g101dd5aeb54_0_3"/>
          <p:cNvCxnSpPr/>
          <p:nvPr/>
        </p:nvCxnSpPr>
        <p:spPr>
          <a:xfrm>
            <a:off x="7215932" y="4305090"/>
            <a:ext cx="2700" cy="298500"/>
          </a:xfrm>
          <a:prstGeom prst="straightConnector1">
            <a:avLst/>
          </a:prstGeom>
          <a:noFill/>
          <a:ln cap="flat" cmpd="sng" w="9525">
            <a:solidFill>
              <a:schemeClr val="accent1"/>
            </a:solidFill>
            <a:prstDash val="dot"/>
            <a:miter lim="800000"/>
            <a:headEnd len="sm" w="sm" type="none"/>
            <a:tailEnd len="sm" w="sm" type="none"/>
          </a:ln>
        </p:spPr>
      </p:cxnSp>
      <p:cxnSp>
        <p:nvCxnSpPr>
          <p:cNvPr id="154" name="Google Shape;154;g101dd5aeb54_0_3"/>
          <p:cNvCxnSpPr/>
          <p:nvPr/>
        </p:nvCxnSpPr>
        <p:spPr>
          <a:xfrm>
            <a:off x="6685757"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55" name="Google Shape;155;g101dd5aeb54_0_3"/>
          <p:cNvCxnSpPr/>
          <p:nvPr/>
        </p:nvCxnSpPr>
        <p:spPr>
          <a:xfrm>
            <a:off x="7215932"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56" name="Google Shape;156;g101dd5aeb54_0_3"/>
          <p:cNvCxnSpPr/>
          <p:nvPr/>
        </p:nvCxnSpPr>
        <p:spPr>
          <a:xfrm>
            <a:off x="6126957" y="248164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57" name="Google Shape;157;g101dd5aeb54_0_3"/>
          <p:cNvCxnSpPr/>
          <p:nvPr/>
        </p:nvCxnSpPr>
        <p:spPr>
          <a:xfrm>
            <a:off x="6849150" y="1718550"/>
            <a:ext cx="13200" cy="332700"/>
          </a:xfrm>
          <a:prstGeom prst="straightConnector1">
            <a:avLst/>
          </a:prstGeom>
          <a:noFill/>
          <a:ln cap="flat" cmpd="sng" w="9525">
            <a:solidFill>
              <a:schemeClr val="accent1"/>
            </a:solidFill>
            <a:prstDash val="solid"/>
            <a:miter lim="800000"/>
            <a:headEnd len="sm" w="sm" type="none"/>
            <a:tailEnd len="sm" w="sm" type="none"/>
          </a:ln>
        </p:spPr>
      </p:cxnSp>
      <p:cxnSp>
        <p:nvCxnSpPr>
          <p:cNvPr id="158" name="Google Shape;158;g101dd5aeb54_0_3"/>
          <p:cNvCxnSpPr/>
          <p:nvPr/>
        </p:nvCxnSpPr>
        <p:spPr>
          <a:xfrm>
            <a:off x="6848550" y="4059138"/>
            <a:ext cx="276300" cy="1800"/>
          </a:xfrm>
          <a:prstGeom prst="straightConnector1">
            <a:avLst/>
          </a:prstGeom>
          <a:noFill/>
          <a:ln cap="flat" cmpd="sng" w="9525">
            <a:solidFill>
              <a:schemeClr val="accent1"/>
            </a:solidFill>
            <a:prstDash val="dot"/>
            <a:miter lim="800000"/>
            <a:headEnd len="sm" w="sm" type="none"/>
            <a:tailEnd len="sm" w="sm" type="none"/>
          </a:ln>
        </p:spPr>
      </p:cxnSp>
      <p:sp>
        <p:nvSpPr>
          <p:cNvPr id="159" name="Google Shape;159;g101dd5aeb54_0_3"/>
          <p:cNvSpPr/>
          <p:nvPr/>
        </p:nvSpPr>
        <p:spPr>
          <a:xfrm>
            <a:off x="147516" y="1095453"/>
            <a:ext cx="225300" cy="145500"/>
          </a:xfrm>
          <a:prstGeom prst="rect">
            <a:avLst/>
          </a:prstGeom>
          <a:solidFill>
            <a:srgbClr val="FFD966"/>
          </a:solidFill>
          <a:ln cap="flat" cmpd="sng" w="1905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160" name="Google Shape;160;g101dd5aeb54_0_3"/>
          <p:cNvSpPr txBox="1"/>
          <p:nvPr/>
        </p:nvSpPr>
        <p:spPr>
          <a:xfrm>
            <a:off x="386519" y="998839"/>
            <a:ext cx="19614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200" u="none" cap="none" strike="noStrike">
                <a:solidFill>
                  <a:schemeClr val="dk1"/>
                </a:solidFill>
                <a:latin typeface="Calibri"/>
                <a:ea typeface="Calibri"/>
                <a:cs typeface="Calibri"/>
                <a:sym typeface="Calibri"/>
              </a:rPr>
              <a:t>Governed by SU with residence life input</a:t>
            </a:r>
            <a:endParaRPr b="0" i="0" sz="1200" u="none" cap="none" strike="noStrike">
              <a:solidFill>
                <a:srgbClr val="000000"/>
              </a:solidFill>
              <a:latin typeface="Arial"/>
              <a:ea typeface="Arial"/>
              <a:cs typeface="Arial"/>
              <a:sym typeface="Arial"/>
            </a:endParaRPr>
          </a:p>
        </p:txBody>
      </p:sp>
      <p:sp>
        <p:nvSpPr>
          <p:cNvPr id="161" name="Google Shape;161;g101dd5aeb54_0_3"/>
          <p:cNvSpPr/>
          <p:nvPr/>
        </p:nvSpPr>
        <p:spPr>
          <a:xfrm>
            <a:off x="7849201" y="2030000"/>
            <a:ext cx="1827597" cy="487810"/>
          </a:xfrm>
          <a:custGeom>
            <a:rect b="b" l="l" r="r" t="t"/>
            <a:pathLst>
              <a:path extrusionOk="0" h="512136" w="1610218">
                <a:moveTo>
                  <a:pt x="0" y="0"/>
                </a:moveTo>
                <a:lnTo>
                  <a:pt x="1610218" y="0"/>
                </a:lnTo>
                <a:lnTo>
                  <a:pt x="1610218" y="512136"/>
                </a:lnTo>
                <a:lnTo>
                  <a:pt x="0" y="512136"/>
                </a:lnTo>
                <a:lnTo>
                  <a:pt x="0" y="0"/>
                </a:lnTo>
                <a:close/>
              </a:path>
            </a:pathLst>
          </a:custGeom>
          <a:solidFill>
            <a:srgbClr val="CFE2F3"/>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l">
              <a:lnSpc>
                <a:spcPct val="90000"/>
              </a:lnSpc>
              <a:spcBef>
                <a:spcPts val="0"/>
              </a:spcBef>
              <a:spcAft>
                <a:spcPts val="0"/>
              </a:spcAft>
              <a:buClr>
                <a:schemeClr val="dk1"/>
              </a:buClr>
              <a:buSzPts val="1800"/>
              <a:buFont typeface="Arial"/>
              <a:buNone/>
            </a:pPr>
            <a:r>
              <a:t/>
            </a:r>
            <a:endParaRPr>
              <a:solidFill>
                <a:srgbClr val="9FC5E8"/>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1800"/>
              <a:buFont typeface="Arial"/>
              <a:buNone/>
            </a:pPr>
            <a:r>
              <a:rPr lang="en-US" sz="1100">
                <a:solidFill>
                  <a:srgbClr val="9FC5E8"/>
                </a:solidFill>
                <a:latin typeface="Calibri"/>
                <a:ea typeface="Calibri"/>
                <a:cs typeface="Calibri"/>
                <a:sym typeface="Calibri"/>
              </a:rPr>
              <a:t>Other Student Supports &amp; Service Departments</a:t>
            </a:r>
            <a:endParaRPr b="0" i="0" sz="1100" u="none" cap="none" strike="noStrike">
              <a:solidFill>
                <a:srgbClr val="9FC5E8"/>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1800"/>
              <a:buFont typeface="Arial"/>
              <a:buNone/>
            </a:pPr>
            <a:r>
              <a:t/>
            </a:r>
            <a:endParaRPr b="0" i="0" sz="1800" u="none" cap="none" strike="noStrike">
              <a:solidFill>
                <a:srgbClr val="9FC5E8"/>
              </a:solidFill>
              <a:latin typeface="Calibri"/>
              <a:ea typeface="Calibri"/>
              <a:cs typeface="Calibri"/>
              <a:sym typeface="Calibri"/>
            </a:endParaRPr>
          </a:p>
        </p:txBody>
      </p:sp>
      <p:cxnSp>
        <p:nvCxnSpPr>
          <p:cNvPr id="162" name="Google Shape;162;g101dd5aeb54_0_3"/>
          <p:cNvCxnSpPr/>
          <p:nvPr/>
        </p:nvCxnSpPr>
        <p:spPr>
          <a:xfrm>
            <a:off x="8119963" y="1726650"/>
            <a:ext cx="557400" cy="316500"/>
          </a:xfrm>
          <a:prstGeom prst="straightConnector1">
            <a:avLst/>
          </a:prstGeom>
          <a:noFill/>
          <a:ln cap="flat" cmpd="sng" w="9525">
            <a:solidFill>
              <a:schemeClr val="accent1"/>
            </a:solidFill>
            <a:prstDash val="solid"/>
            <a:miter lim="800000"/>
            <a:headEnd len="sm" w="sm" type="none"/>
            <a:tailEnd len="sm" w="sm" type="none"/>
          </a:ln>
        </p:spPr>
      </p:cxnSp>
      <p:sp>
        <p:nvSpPr>
          <p:cNvPr id="163" name="Google Shape;163;g101dd5aeb54_0_3"/>
          <p:cNvSpPr/>
          <p:nvPr/>
        </p:nvSpPr>
        <p:spPr>
          <a:xfrm>
            <a:off x="4456263" y="1997650"/>
            <a:ext cx="1429068" cy="503174"/>
          </a:xfrm>
          <a:custGeom>
            <a:rect b="b" l="l" r="r" t="t"/>
            <a:pathLst>
              <a:path extrusionOk="0" h="512136" w="1610218">
                <a:moveTo>
                  <a:pt x="0" y="0"/>
                </a:moveTo>
                <a:lnTo>
                  <a:pt x="1610218" y="0"/>
                </a:lnTo>
                <a:lnTo>
                  <a:pt x="1610218" y="512136"/>
                </a:lnTo>
                <a:lnTo>
                  <a:pt x="0" y="512136"/>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Conduct</a:t>
            </a:r>
            <a:endParaRPr b="0" i="0" sz="1400" u="none" cap="none" strike="noStrike">
              <a:solidFill>
                <a:srgbClr val="000000"/>
              </a:solidFill>
              <a:latin typeface="Arial"/>
              <a:ea typeface="Arial"/>
              <a:cs typeface="Arial"/>
              <a:sym typeface="Arial"/>
            </a:endParaRPr>
          </a:p>
        </p:txBody>
      </p:sp>
      <p:cxnSp>
        <p:nvCxnSpPr>
          <p:cNvPr id="164" name="Google Shape;164;g101dd5aeb54_0_3"/>
          <p:cNvCxnSpPr/>
          <p:nvPr/>
        </p:nvCxnSpPr>
        <p:spPr>
          <a:xfrm flipH="1">
            <a:off x="5200950" y="1747750"/>
            <a:ext cx="358800" cy="249900"/>
          </a:xfrm>
          <a:prstGeom prst="straightConnector1">
            <a:avLst/>
          </a:prstGeom>
          <a:noFill/>
          <a:ln cap="flat" cmpd="sng" w="9525">
            <a:solidFill>
              <a:schemeClr val="accent1"/>
            </a:solidFill>
            <a:prstDash val="solid"/>
            <a:miter lim="800000"/>
            <a:headEnd len="sm" w="sm" type="none"/>
            <a:tailEnd len="sm" w="sm"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p:nvPr/>
        </p:nvSpPr>
        <p:spPr>
          <a:xfrm>
            <a:off x="2233691" y="3608550"/>
            <a:ext cx="1197000" cy="6036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SU VP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Residence Affairs</a:t>
            </a:r>
            <a:endParaRPr b="0" i="0" sz="1400" u="none" cap="none" strike="noStrike">
              <a:solidFill>
                <a:srgbClr val="000000"/>
              </a:solidFill>
              <a:latin typeface="Arial"/>
              <a:ea typeface="Arial"/>
              <a:cs typeface="Arial"/>
              <a:sym typeface="Arial"/>
            </a:endParaRPr>
          </a:p>
        </p:txBody>
      </p:sp>
      <p:sp>
        <p:nvSpPr>
          <p:cNvPr id="170" name="Google Shape;170;p5"/>
          <p:cNvSpPr/>
          <p:nvPr/>
        </p:nvSpPr>
        <p:spPr>
          <a:xfrm>
            <a:off x="2094917" y="2531575"/>
            <a:ext cx="1479300" cy="6033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400" u="none" cap="none" strike="noStrike">
                <a:solidFill>
                  <a:schemeClr val="dk1"/>
                </a:solidFill>
                <a:latin typeface="Calibri"/>
                <a:ea typeface="Calibri"/>
                <a:cs typeface="Calibri"/>
                <a:sym typeface="Calibri"/>
              </a:rPr>
              <a:t>Students’ Union Executive and Council</a:t>
            </a:r>
            <a:endParaRPr b="0" i="0" sz="1400" u="none" cap="none" strike="noStrike">
              <a:solidFill>
                <a:srgbClr val="000000"/>
              </a:solidFill>
              <a:latin typeface="Arial"/>
              <a:ea typeface="Arial"/>
              <a:cs typeface="Arial"/>
              <a:sym typeface="Arial"/>
            </a:endParaRPr>
          </a:p>
        </p:txBody>
      </p:sp>
      <p:sp>
        <p:nvSpPr>
          <p:cNvPr id="171" name="Google Shape;171;p5"/>
          <p:cNvSpPr txBox="1"/>
          <p:nvPr/>
        </p:nvSpPr>
        <p:spPr>
          <a:xfrm>
            <a:off x="2265448" y="186789"/>
            <a:ext cx="7386300" cy="369300"/>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Sample Model A</a:t>
            </a:r>
            <a:endParaRPr b="0" i="0" sz="1800" u="none" cap="none" strike="noStrike">
              <a:solidFill>
                <a:schemeClr val="dk1"/>
              </a:solidFill>
              <a:latin typeface="Calibri"/>
              <a:ea typeface="Calibri"/>
              <a:cs typeface="Calibri"/>
              <a:sym typeface="Calibri"/>
            </a:endParaRPr>
          </a:p>
        </p:txBody>
      </p:sp>
      <p:grpSp>
        <p:nvGrpSpPr>
          <p:cNvPr id="172" name="Google Shape;172;p5"/>
          <p:cNvGrpSpPr/>
          <p:nvPr/>
        </p:nvGrpSpPr>
        <p:grpSpPr>
          <a:xfrm>
            <a:off x="4774154" y="1355927"/>
            <a:ext cx="2675991" cy="4463150"/>
            <a:chOff x="5463698" y="300661"/>
            <a:chExt cx="2790979" cy="4098769"/>
          </a:xfrm>
        </p:grpSpPr>
        <p:sp>
          <p:nvSpPr>
            <p:cNvPr id="173" name="Google Shape;173;p5"/>
            <p:cNvSpPr/>
            <p:nvPr/>
          </p:nvSpPr>
          <p:spPr>
            <a:xfrm>
              <a:off x="5463698" y="300661"/>
              <a:ext cx="2790979" cy="339254"/>
            </a:xfrm>
            <a:custGeom>
              <a:rect b="b" l="l" r="r" t="t"/>
              <a:pathLst>
                <a:path extrusionOk="0" h="551632" w="1592570">
                  <a:moveTo>
                    <a:pt x="0" y="0"/>
                  </a:moveTo>
                  <a:lnTo>
                    <a:pt x="1592570" y="0"/>
                  </a:lnTo>
                  <a:lnTo>
                    <a:pt x="1592570" y="551632"/>
                  </a:lnTo>
                  <a:lnTo>
                    <a:pt x="0" y="551632"/>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600" u="none" cap="none" strike="noStrike">
                  <a:solidFill>
                    <a:schemeClr val="lt1"/>
                  </a:solidFill>
                  <a:latin typeface="Calibri"/>
                  <a:ea typeface="Calibri"/>
                  <a:cs typeface="Calibri"/>
                  <a:sym typeface="Calibri"/>
                </a:rPr>
                <a:t>Senior Admin</a:t>
              </a:r>
              <a:endParaRPr b="0" i="0" sz="1200" u="none" cap="none" strike="noStrike">
                <a:solidFill>
                  <a:schemeClr val="lt1"/>
                </a:solidFill>
                <a:latin typeface="Arial"/>
                <a:ea typeface="Arial"/>
                <a:cs typeface="Arial"/>
                <a:sym typeface="Arial"/>
              </a:endParaRPr>
            </a:p>
          </p:txBody>
        </p:sp>
        <p:sp>
          <p:nvSpPr>
            <p:cNvPr id="174" name="Google Shape;174;p5"/>
            <p:cNvSpPr/>
            <p:nvPr/>
          </p:nvSpPr>
          <p:spPr>
            <a:xfrm>
              <a:off x="5918672" y="885400"/>
              <a:ext cx="1908108" cy="459642"/>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Residence</a:t>
              </a:r>
              <a:endParaRPr b="0" i="0" sz="1400" u="none" cap="none" strike="noStrike">
                <a:solidFill>
                  <a:srgbClr val="000000"/>
                </a:solidFill>
                <a:latin typeface="Arial"/>
                <a:ea typeface="Arial"/>
                <a:cs typeface="Arial"/>
                <a:sym typeface="Arial"/>
              </a:endParaRPr>
            </a:p>
          </p:txBody>
        </p:sp>
        <p:sp>
          <p:nvSpPr>
            <p:cNvPr id="175" name="Google Shape;175;p5"/>
            <p:cNvSpPr/>
            <p:nvPr/>
          </p:nvSpPr>
          <p:spPr>
            <a:xfrm>
              <a:off x="6569681" y="1580437"/>
              <a:ext cx="1014404" cy="563190"/>
            </a:xfrm>
            <a:custGeom>
              <a:rect b="b" l="l" r="r" t="t"/>
              <a:pathLst>
                <a:path extrusionOk="0" h="595968" w="1308908">
                  <a:moveTo>
                    <a:pt x="0" y="0"/>
                  </a:moveTo>
                  <a:lnTo>
                    <a:pt x="1308908" y="0"/>
                  </a:lnTo>
                  <a:lnTo>
                    <a:pt x="1308908" y="595968"/>
                  </a:lnTo>
                  <a:lnTo>
                    <a:pt x="0" y="595968"/>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 Life Coordinators             </a:t>
              </a:r>
              <a:endParaRPr b="0" i="0" sz="1200" u="none" cap="none" strike="noStrike">
                <a:solidFill>
                  <a:srgbClr val="000000"/>
                </a:solidFill>
                <a:latin typeface="Arial"/>
                <a:ea typeface="Arial"/>
                <a:cs typeface="Arial"/>
                <a:sym typeface="Arial"/>
              </a:endParaRPr>
            </a:p>
          </p:txBody>
        </p:sp>
        <p:sp>
          <p:nvSpPr>
            <p:cNvPr id="176" name="Google Shape;176;p5"/>
            <p:cNvSpPr/>
            <p:nvPr/>
          </p:nvSpPr>
          <p:spPr>
            <a:xfrm>
              <a:off x="5519292" y="1590515"/>
              <a:ext cx="1014030" cy="562069"/>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Residence Education Coordinator</a:t>
              </a:r>
              <a:endParaRPr b="0" i="0" sz="1100" u="none" cap="none" strike="noStrike">
                <a:solidFill>
                  <a:srgbClr val="000000"/>
                </a:solidFill>
                <a:latin typeface="Arial"/>
                <a:ea typeface="Arial"/>
                <a:cs typeface="Arial"/>
                <a:sym typeface="Arial"/>
              </a:endParaRPr>
            </a:p>
          </p:txBody>
        </p:sp>
        <p:sp>
          <p:nvSpPr>
            <p:cNvPr id="177" name="Google Shape;177;p5"/>
            <p:cNvSpPr/>
            <p:nvPr/>
          </p:nvSpPr>
          <p:spPr>
            <a:xfrm>
              <a:off x="7068057" y="3893972"/>
              <a:ext cx="1010772" cy="505458"/>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000" u="none" cap="none" strike="noStrike">
                  <a:solidFill>
                    <a:schemeClr val="lt1"/>
                  </a:solidFill>
                  <a:latin typeface="Calibri"/>
                  <a:ea typeface="Calibri"/>
                  <a:cs typeface="Calibri"/>
                  <a:sym typeface="Calibri"/>
                </a:rPr>
                <a:t>Community Advisors (CAs)</a:t>
              </a:r>
              <a:endParaRPr b="0" i="0" sz="1200" u="none" cap="none" strike="noStrike">
                <a:solidFill>
                  <a:srgbClr val="000000"/>
                </a:solidFill>
                <a:latin typeface="Arial"/>
                <a:ea typeface="Arial"/>
                <a:cs typeface="Arial"/>
                <a:sym typeface="Arial"/>
              </a:endParaRPr>
            </a:p>
          </p:txBody>
        </p:sp>
      </p:grpSp>
      <p:cxnSp>
        <p:nvCxnSpPr>
          <p:cNvPr id="178" name="Google Shape;178;p5"/>
          <p:cNvCxnSpPr/>
          <p:nvPr/>
        </p:nvCxnSpPr>
        <p:spPr>
          <a:xfrm flipH="1">
            <a:off x="6268716" y="2461700"/>
            <a:ext cx="2700" cy="290100"/>
          </a:xfrm>
          <a:prstGeom prst="straightConnector1">
            <a:avLst/>
          </a:prstGeom>
          <a:noFill/>
          <a:ln cap="flat" cmpd="sng" w="9525">
            <a:solidFill>
              <a:schemeClr val="accent1"/>
            </a:solidFill>
            <a:prstDash val="solid"/>
            <a:miter lim="800000"/>
            <a:headEnd len="sm" w="sm" type="none"/>
            <a:tailEnd len="sm" w="sm" type="none"/>
          </a:ln>
        </p:spPr>
      </p:cxnSp>
      <p:cxnSp>
        <p:nvCxnSpPr>
          <p:cNvPr id="179" name="Google Shape;179;p5"/>
          <p:cNvCxnSpPr/>
          <p:nvPr/>
        </p:nvCxnSpPr>
        <p:spPr>
          <a:xfrm>
            <a:off x="5967473"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80" name="Google Shape;180;p5"/>
          <p:cNvCxnSpPr/>
          <p:nvPr/>
        </p:nvCxnSpPr>
        <p:spPr>
          <a:xfrm>
            <a:off x="6497648"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81" name="Google Shape;181;p5"/>
          <p:cNvCxnSpPr/>
          <p:nvPr/>
        </p:nvCxnSpPr>
        <p:spPr>
          <a:xfrm>
            <a:off x="5408673" y="248164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182" name="Google Shape;182;p5"/>
          <p:cNvCxnSpPr/>
          <p:nvPr/>
        </p:nvCxnSpPr>
        <p:spPr>
          <a:xfrm flipH="1">
            <a:off x="6144191" y="1711475"/>
            <a:ext cx="6900" cy="339900"/>
          </a:xfrm>
          <a:prstGeom prst="straightConnector1">
            <a:avLst/>
          </a:prstGeom>
          <a:noFill/>
          <a:ln cap="flat" cmpd="sng" w="9525">
            <a:solidFill>
              <a:schemeClr val="accent1"/>
            </a:solidFill>
            <a:prstDash val="solid"/>
            <a:miter lim="800000"/>
            <a:headEnd len="sm" w="sm" type="none"/>
            <a:tailEnd len="sm" w="sm" type="none"/>
          </a:ln>
        </p:spPr>
      </p:cxnSp>
      <p:sp>
        <p:nvSpPr>
          <p:cNvPr id="183" name="Google Shape;183;p5"/>
          <p:cNvSpPr/>
          <p:nvPr/>
        </p:nvSpPr>
        <p:spPr>
          <a:xfrm>
            <a:off x="7145907" y="2030000"/>
            <a:ext cx="1827597" cy="487810"/>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l">
              <a:lnSpc>
                <a:spcPct val="90000"/>
              </a:lnSpc>
              <a:spcBef>
                <a:spcPts val="0"/>
              </a:spcBef>
              <a:spcAft>
                <a:spcPts val="0"/>
              </a:spcAft>
              <a:buClr>
                <a:schemeClr val="dk1"/>
              </a:buClr>
              <a:buSzPts val="1800"/>
              <a:buFont typeface="Arial"/>
              <a:buNone/>
            </a:pPr>
            <a:r>
              <a:t/>
            </a:r>
            <a:endParaRPr b="0" i="0" sz="14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1800"/>
              <a:buFont typeface="Arial"/>
              <a:buNone/>
            </a:pPr>
            <a:r>
              <a:rPr b="0" i="0" lang="en-US" sz="1100" u="none" cap="none" strike="noStrike">
                <a:solidFill>
                  <a:schemeClr val="lt1"/>
                </a:solidFill>
                <a:latin typeface="Calibri"/>
                <a:ea typeface="Calibri"/>
                <a:cs typeface="Calibri"/>
                <a:sym typeface="Calibri"/>
              </a:rPr>
              <a:t>Other Student Supports &amp; Service Departments</a:t>
            </a:r>
            <a:endParaRPr b="0" i="0" sz="11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1800"/>
              <a:buFont typeface="Arial"/>
              <a:buNone/>
            </a:pPr>
            <a:r>
              <a:t/>
            </a:r>
            <a:endParaRPr b="0" i="0" sz="1800" u="none" cap="none" strike="noStrike">
              <a:solidFill>
                <a:srgbClr val="9FC5E8"/>
              </a:solidFill>
              <a:latin typeface="Calibri"/>
              <a:ea typeface="Calibri"/>
              <a:cs typeface="Calibri"/>
              <a:sym typeface="Calibri"/>
            </a:endParaRPr>
          </a:p>
        </p:txBody>
      </p:sp>
      <p:cxnSp>
        <p:nvCxnSpPr>
          <p:cNvPr id="184" name="Google Shape;184;p5"/>
          <p:cNvCxnSpPr/>
          <p:nvPr/>
        </p:nvCxnSpPr>
        <p:spPr>
          <a:xfrm>
            <a:off x="7401679" y="1726650"/>
            <a:ext cx="557400" cy="316500"/>
          </a:xfrm>
          <a:prstGeom prst="straightConnector1">
            <a:avLst/>
          </a:prstGeom>
          <a:noFill/>
          <a:ln cap="flat" cmpd="sng" w="9525">
            <a:solidFill>
              <a:schemeClr val="accent1"/>
            </a:solidFill>
            <a:prstDash val="solid"/>
            <a:miter lim="800000"/>
            <a:headEnd len="sm" w="sm" type="none"/>
            <a:tailEnd len="sm" w="sm" type="none"/>
          </a:ln>
        </p:spPr>
      </p:cxnSp>
      <p:sp>
        <p:nvSpPr>
          <p:cNvPr id="185" name="Google Shape;185;p5"/>
          <p:cNvSpPr/>
          <p:nvPr/>
        </p:nvSpPr>
        <p:spPr>
          <a:xfrm>
            <a:off x="3737979" y="1997650"/>
            <a:ext cx="1429068" cy="503174"/>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Conduct</a:t>
            </a:r>
            <a:endParaRPr b="0" i="0" sz="1400" u="none" cap="none" strike="noStrike">
              <a:solidFill>
                <a:srgbClr val="000000"/>
              </a:solidFill>
              <a:latin typeface="Arial"/>
              <a:ea typeface="Arial"/>
              <a:cs typeface="Arial"/>
              <a:sym typeface="Arial"/>
            </a:endParaRPr>
          </a:p>
        </p:txBody>
      </p:sp>
      <p:cxnSp>
        <p:nvCxnSpPr>
          <p:cNvPr id="186" name="Google Shape;186;p5"/>
          <p:cNvCxnSpPr/>
          <p:nvPr/>
        </p:nvCxnSpPr>
        <p:spPr>
          <a:xfrm flipH="1">
            <a:off x="4482666" y="1747750"/>
            <a:ext cx="358800" cy="249900"/>
          </a:xfrm>
          <a:prstGeom prst="straightConnector1">
            <a:avLst/>
          </a:prstGeom>
          <a:noFill/>
          <a:ln cap="flat" cmpd="sng" w="9525">
            <a:solidFill>
              <a:schemeClr val="accent1"/>
            </a:solidFill>
            <a:prstDash val="solid"/>
            <a:miter lim="800000"/>
            <a:headEnd len="sm" w="sm" type="none"/>
            <a:tailEnd len="sm" w="sm" type="none"/>
          </a:ln>
        </p:spPr>
      </p:cxnSp>
      <p:sp>
        <p:nvSpPr>
          <p:cNvPr id="187" name="Google Shape;187;p5"/>
          <p:cNvSpPr/>
          <p:nvPr/>
        </p:nvSpPr>
        <p:spPr>
          <a:xfrm>
            <a:off x="5559101" y="3670487"/>
            <a:ext cx="1418627" cy="612867"/>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630"/>
              </a:spcBef>
              <a:spcAft>
                <a:spcPts val="0"/>
              </a:spcAft>
              <a:buClr>
                <a:schemeClr val="dk1"/>
              </a:buClr>
              <a:buSzPts val="1800"/>
              <a:buFont typeface="Arial"/>
              <a:buNone/>
            </a:pPr>
            <a:r>
              <a:rPr b="1" i="1" lang="en-US" sz="1000" u="none" cap="none" strike="noStrike">
                <a:solidFill>
                  <a:schemeClr val="lt1"/>
                </a:solidFill>
                <a:latin typeface="Calibri"/>
                <a:ea typeface="Calibri"/>
                <a:cs typeface="Calibri"/>
                <a:sym typeface="Calibri"/>
              </a:rPr>
              <a:t>*Associate Residence Life Coordinator (ARLC)</a:t>
            </a:r>
            <a:endParaRPr b="0" i="1" sz="1000" u="none" cap="none" strike="noStrike">
              <a:solidFill>
                <a:schemeClr val="lt1"/>
              </a:solidFill>
              <a:latin typeface="Calibri"/>
              <a:ea typeface="Calibri"/>
              <a:cs typeface="Calibri"/>
              <a:sym typeface="Calibri"/>
            </a:endParaRPr>
          </a:p>
        </p:txBody>
      </p:sp>
      <p:sp>
        <p:nvSpPr>
          <p:cNvPr id="188" name="Google Shape;188;p5"/>
          <p:cNvSpPr/>
          <p:nvPr/>
        </p:nvSpPr>
        <p:spPr>
          <a:xfrm>
            <a:off x="5090779" y="5244220"/>
            <a:ext cx="969395"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Educators (CEs)</a:t>
            </a:r>
            <a:endParaRPr b="0" i="1" sz="1000" u="none" cap="none" strike="noStrike">
              <a:solidFill>
                <a:srgbClr val="000000"/>
              </a:solidFill>
              <a:latin typeface="Arial"/>
              <a:ea typeface="Arial"/>
              <a:cs typeface="Arial"/>
              <a:sym typeface="Arial"/>
            </a:endParaRPr>
          </a:p>
        </p:txBody>
      </p:sp>
      <p:cxnSp>
        <p:nvCxnSpPr>
          <p:cNvPr id="189" name="Google Shape;189;p5"/>
          <p:cNvCxnSpPr/>
          <p:nvPr/>
        </p:nvCxnSpPr>
        <p:spPr>
          <a:xfrm>
            <a:off x="5415041" y="3332200"/>
            <a:ext cx="0" cy="1911900"/>
          </a:xfrm>
          <a:prstGeom prst="straightConnector1">
            <a:avLst/>
          </a:prstGeom>
          <a:noFill/>
          <a:ln cap="flat" cmpd="sng" w="9525">
            <a:solidFill>
              <a:schemeClr val="accent1"/>
            </a:solidFill>
            <a:prstDash val="solid"/>
            <a:miter lim="800000"/>
            <a:headEnd len="sm" w="sm" type="none"/>
            <a:tailEnd len="sm" w="sm" type="none"/>
          </a:ln>
        </p:spPr>
      </p:cxnSp>
      <p:sp>
        <p:nvSpPr>
          <p:cNvPr id="190" name="Google Shape;190;p5"/>
          <p:cNvSpPr/>
          <p:nvPr/>
        </p:nvSpPr>
        <p:spPr>
          <a:xfrm>
            <a:off x="5368519" y="5962571"/>
            <a:ext cx="1664444" cy="551827"/>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28575">
            <a:solidFill>
              <a:schemeClr val="accent4"/>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0" lang="en-US" sz="1000" u="none" cap="none" strike="noStrike">
                <a:solidFill>
                  <a:schemeClr val="lt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Council (CC) </a:t>
            </a:r>
            <a:endParaRPr b="0" i="1" sz="10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500"/>
              <a:buFont typeface="Arial"/>
              <a:buNone/>
            </a:pPr>
            <a:r>
              <a:t/>
            </a:r>
            <a:endParaRPr b="0" i="0" sz="700" u="none" cap="none" strike="noStrike">
              <a:solidFill>
                <a:schemeClr val="lt1"/>
              </a:solidFill>
              <a:latin typeface="Calibri"/>
              <a:ea typeface="Calibri"/>
              <a:cs typeface="Calibri"/>
              <a:sym typeface="Calibri"/>
            </a:endParaRPr>
          </a:p>
        </p:txBody>
      </p:sp>
      <p:grpSp>
        <p:nvGrpSpPr>
          <p:cNvPr id="191" name="Google Shape;191;p5"/>
          <p:cNvGrpSpPr/>
          <p:nvPr/>
        </p:nvGrpSpPr>
        <p:grpSpPr>
          <a:xfrm>
            <a:off x="474159" y="296479"/>
            <a:ext cx="3048561" cy="478801"/>
            <a:chOff x="8763944" y="714081"/>
            <a:chExt cx="2371500" cy="391984"/>
          </a:xfrm>
        </p:grpSpPr>
        <p:sp>
          <p:nvSpPr>
            <p:cNvPr id="192" name="Google Shape;192;p5"/>
            <p:cNvSpPr/>
            <p:nvPr/>
          </p:nvSpPr>
          <p:spPr>
            <a:xfrm>
              <a:off x="8764524" y="750788"/>
              <a:ext cx="200100" cy="13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193" name="Google Shape;193;p5"/>
            <p:cNvSpPr/>
            <p:nvPr/>
          </p:nvSpPr>
          <p:spPr>
            <a:xfrm>
              <a:off x="8763944" y="925078"/>
              <a:ext cx="200100" cy="136500"/>
            </a:xfrm>
            <a:prstGeom prst="rect">
              <a:avLst/>
            </a:prstGeom>
            <a:solidFill>
              <a:srgbClr val="FFD966"/>
            </a:solidFill>
            <a:ln cap="flat" cmpd="sng" w="12700">
              <a:solidFill>
                <a:srgbClr val="FEE5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194" name="Google Shape;194;p5"/>
            <p:cNvSpPr txBox="1"/>
            <p:nvPr/>
          </p:nvSpPr>
          <p:spPr>
            <a:xfrm>
              <a:off x="8964044" y="714081"/>
              <a:ext cx="2171400" cy="2128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University staff / University supported</a:t>
              </a:r>
              <a:endParaRPr b="0" i="0" sz="1000" u="none" cap="none" strike="noStrike">
                <a:solidFill>
                  <a:srgbClr val="000000"/>
                </a:solidFill>
                <a:latin typeface="Arial"/>
                <a:ea typeface="Arial"/>
                <a:cs typeface="Arial"/>
                <a:sym typeface="Arial"/>
              </a:endParaRPr>
            </a:p>
          </p:txBody>
        </p:sp>
        <p:sp>
          <p:nvSpPr>
            <p:cNvPr id="195" name="Google Shape;195;p5"/>
            <p:cNvSpPr txBox="1"/>
            <p:nvPr/>
          </p:nvSpPr>
          <p:spPr>
            <a:xfrm>
              <a:off x="8952602" y="893235"/>
              <a:ext cx="1742400" cy="2128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Students’ Union</a:t>
              </a:r>
              <a:endParaRPr b="0" i="0" sz="1000" u="none" cap="none" strike="noStrike">
                <a:solidFill>
                  <a:srgbClr val="000000"/>
                </a:solidFill>
                <a:latin typeface="Arial"/>
                <a:ea typeface="Arial"/>
                <a:cs typeface="Arial"/>
                <a:sym typeface="Arial"/>
              </a:endParaRPr>
            </a:p>
          </p:txBody>
        </p:sp>
      </p:grpSp>
      <p:sp>
        <p:nvSpPr>
          <p:cNvPr id="196" name="Google Shape;196;p5"/>
          <p:cNvSpPr txBox="1"/>
          <p:nvPr/>
        </p:nvSpPr>
        <p:spPr>
          <a:xfrm>
            <a:off x="732067" y="765154"/>
            <a:ext cx="2791500" cy="4000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Governed by Res.Life with representation to SU</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Arial"/>
              <a:buNone/>
            </a:pPr>
            <a:r>
              <a:rPr b="0" i="0" lang="en-US" sz="1000" u="none" cap="none" strike="noStrike">
                <a:solidFill>
                  <a:schemeClr val="dk1"/>
                </a:solidFill>
                <a:latin typeface="Calibri"/>
                <a:ea typeface="Calibri"/>
                <a:cs typeface="Calibri"/>
                <a:sym typeface="Calibri"/>
              </a:rPr>
              <a:t>Updated or new role, or shifting title</a:t>
            </a:r>
            <a:endParaRPr b="0" i="0" sz="1000" u="none" cap="none" strike="noStrike">
              <a:solidFill>
                <a:schemeClr val="dk1"/>
              </a:solidFill>
              <a:latin typeface="Calibri"/>
              <a:ea typeface="Calibri"/>
              <a:cs typeface="Calibri"/>
              <a:sym typeface="Calibri"/>
            </a:endParaRPr>
          </a:p>
        </p:txBody>
      </p:sp>
      <p:sp>
        <p:nvSpPr>
          <p:cNvPr id="197" name="Google Shape;197;p5"/>
          <p:cNvSpPr/>
          <p:nvPr/>
        </p:nvSpPr>
        <p:spPr>
          <a:xfrm>
            <a:off x="482257" y="782594"/>
            <a:ext cx="257100" cy="157800"/>
          </a:xfrm>
          <a:prstGeom prst="rect">
            <a:avLst/>
          </a:prstGeom>
          <a:solidFill>
            <a:schemeClr val="accent1"/>
          </a:solidFill>
          <a:ln cap="flat" cmpd="sng" w="19050">
            <a:solidFill>
              <a:srgbClr val="FFC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98" name="Google Shape;198;p5"/>
          <p:cNvSpPr/>
          <p:nvPr/>
        </p:nvSpPr>
        <p:spPr>
          <a:xfrm>
            <a:off x="474966" y="1007342"/>
            <a:ext cx="257100" cy="157800"/>
          </a:xfrm>
          <a:prstGeom prst="rect">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2000" u="none" cap="none" strike="noStrike">
                <a:solidFill>
                  <a:schemeClr val="dk1"/>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cxnSp>
        <p:nvCxnSpPr>
          <p:cNvPr id="199" name="Google Shape;199;p5"/>
          <p:cNvCxnSpPr/>
          <p:nvPr/>
        </p:nvCxnSpPr>
        <p:spPr>
          <a:xfrm>
            <a:off x="6193541" y="4266425"/>
            <a:ext cx="7200" cy="303000"/>
          </a:xfrm>
          <a:prstGeom prst="straightConnector1">
            <a:avLst/>
          </a:prstGeom>
          <a:noFill/>
          <a:ln cap="flat" cmpd="sng" w="9525">
            <a:solidFill>
              <a:schemeClr val="accent1"/>
            </a:solidFill>
            <a:prstDash val="solid"/>
            <a:miter lim="800000"/>
            <a:headEnd len="sm" w="sm" type="none"/>
            <a:tailEnd len="sm" w="sm" type="none"/>
          </a:ln>
        </p:spPr>
      </p:cxnSp>
      <p:cxnSp>
        <p:nvCxnSpPr>
          <p:cNvPr id="200" name="Google Shape;200;p5"/>
          <p:cNvCxnSpPr>
            <a:stCxn id="169" idx="2"/>
          </p:cNvCxnSpPr>
          <p:nvPr/>
        </p:nvCxnSpPr>
        <p:spPr>
          <a:xfrm flipH="1" rot="-5400000">
            <a:off x="3078041" y="3966300"/>
            <a:ext cx="2077500" cy="2569200"/>
          </a:xfrm>
          <a:prstGeom prst="bentConnector2">
            <a:avLst/>
          </a:prstGeom>
          <a:noFill/>
          <a:ln cap="flat" cmpd="sng" w="9525">
            <a:solidFill>
              <a:schemeClr val="accent5"/>
            </a:solidFill>
            <a:prstDash val="dash"/>
            <a:round/>
            <a:headEnd len="sm" w="sm" type="none"/>
            <a:tailEnd len="sm" w="sm" type="none"/>
          </a:ln>
        </p:spPr>
      </p:cxnSp>
      <p:cxnSp>
        <p:nvCxnSpPr>
          <p:cNvPr id="201" name="Google Shape;201;p5"/>
          <p:cNvCxnSpPr>
            <a:stCxn id="170" idx="2"/>
            <a:endCxn id="169" idx="0"/>
          </p:cNvCxnSpPr>
          <p:nvPr/>
        </p:nvCxnSpPr>
        <p:spPr>
          <a:xfrm flipH="1">
            <a:off x="2832167" y="3134875"/>
            <a:ext cx="2400" cy="473700"/>
          </a:xfrm>
          <a:prstGeom prst="straightConnector1">
            <a:avLst/>
          </a:prstGeom>
          <a:noFill/>
          <a:ln cap="flat" cmpd="sng" w="9525">
            <a:solidFill>
              <a:srgbClr val="FFBE00"/>
            </a:solidFill>
            <a:prstDash val="solid"/>
            <a:round/>
            <a:headEnd len="sm" w="sm" type="none"/>
            <a:tailEnd len="sm" w="sm" type="none"/>
          </a:ln>
        </p:spPr>
      </p:cxnSp>
      <p:sp>
        <p:nvSpPr>
          <p:cNvPr id="202" name="Google Shape;202;p5"/>
          <p:cNvSpPr/>
          <p:nvPr/>
        </p:nvSpPr>
        <p:spPr>
          <a:xfrm flipH="1">
            <a:off x="9531750" y="423948"/>
            <a:ext cx="2491500" cy="1323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Sample A Uses Elements</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ARLC</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CC </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SCAs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CAs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CEs</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203" name="Google Shape;203;p5"/>
          <p:cNvSpPr/>
          <p:nvPr/>
        </p:nvSpPr>
        <p:spPr>
          <a:xfrm>
            <a:off x="5577008" y="4511256"/>
            <a:ext cx="1416656"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*Senior Community Advisor (SCA)</a:t>
            </a:r>
            <a:endParaRPr b="0" i="1" sz="1000" u="none" cap="none" strike="noStrike">
              <a:solidFill>
                <a:srgbClr val="000000"/>
              </a:solidFill>
              <a:latin typeface="Arial"/>
              <a:ea typeface="Arial"/>
              <a:cs typeface="Arial"/>
              <a:sym typeface="Arial"/>
            </a:endParaRPr>
          </a:p>
        </p:txBody>
      </p:sp>
      <p:cxnSp>
        <p:nvCxnSpPr>
          <p:cNvPr id="204" name="Google Shape;204;p5"/>
          <p:cNvCxnSpPr/>
          <p:nvPr/>
        </p:nvCxnSpPr>
        <p:spPr>
          <a:xfrm>
            <a:off x="5916677" y="5062879"/>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05" name="Google Shape;205;p5"/>
          <p:cNvCxnSpPr/>
          <p:nvPr/>
        </p:nvCxnSpPr>
        <p:spPr>
          <a:xfrm>
            <a:off x="6417417" y="505562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06" name="Google Shape;206;p5"/>
          <p:cNvCxnSpPr/>
          <p:nvPr/>
        </p:nvCxnSpPr>
        <p:spPr>
          <a:xfrm>
            <a:off x="6200801" y="4984879"/>
            <a:ext cx="7200" cy="977700"/>
          </a:xfrm>
          <a:prstGeom prst="straightConnector1">
            <a:avLst/>
          </a:prstGeom>
          <a:noFill/>
          <a:ln cap="flat" cmpd="sng" w="9525">
            <a:solidFill>
              <a:schemeClr val="accent1"/>
            </a:solidFill>
            <a:prstDash val="solid"/>
            <a:miter lim="800000"/>
            <a:headEnd len="sm" w="sm" type="none"/>
            <a:tailEnd len="sm" w="sm" type="none"/>
          </a:ln>
        </p:spPr>
      </p:cxnSp>
      <p:sp>
        <p:nvSpPr>
          <p:cNvPr id="207" name="Google Shape;207;p5"/>
          <p:cNvSpPr/>
          <p:nvPr/>
        </p:nvSpPr>
        <p:spPr>
          <a:xfrm>
            <a:off x="839275" y="1219594"/>
            <a:ext cx="1575524" cy="5174004"/>
          </a:xfrm>
          <a:prstGeom prst="upDownArrow">
            <a:avLst>
              <a:gd fmla="val 50000" name="adj1"/>
              <a:gd fmla="val 50000" name="adj2"/>
            </a:avLst>
          </a:prstGeom>
          <a:solidFill>
            <a:schemeClr val="accent6"/>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800"/>
              <a:buFont typeface="Arial"/>
              <a:buNone/>
            </a:pPr>
            <a:r>
              <a:rPr b="1" i="0" lang="en-US" sz="800" u="none" cap="none" strike="noStrike">
                <a:solidFill>
                  <a:srgbClr val="595959"/>
                </a:solidFill>
                <a:latin typeface="Arial"/>
                <a:ea typeface="Arial"/>
                <a:cs typeface="Arial"/>
                <a:sym typeface="Arial"/>
              </a:rPr>
              <a:t>Uni &amp; SU </a:t>
            </a:r>
            <a:r>
              <a:rPr b="1" i="0" lang="en-US" sz="800" u="sng" cap="none" strike="noStrike">
                <a:solidFill>
                  <a:srgbClr val="595959"/>
                </a:solidFill>
                <a:latin typeface="Arial"/>
                <a:ea typeface="Arial"/>
                <a:cs typeface="Arial"/>
                <a:sym typeface="Arial"/>
              </a:rPr>
              <a:t>Partnership</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Extended 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Home Coming</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Substance Strategy</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The Hub</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Community Events</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Others?</a:t>
            </a:r>
            <a:endParaRPr b="0" i="0" sz="1400" u="none" cap="none" strike="noStrike">
              <a:solidFill>
                <a:srgbClr val="000000"/>
              </a:solidFill>
              <a:latin typeface="Arial"/>
              <a:ea typeface="Arial"/>
              <a:cs typeface="Arial"/>
              <a:sym typeface="Arial"/>
            </a:endParaRPr>
          </a:p>
        </p:txBody>
      </p:sp>
      <p:sp>
        <p:nvSpPr>
          <p:cNvPr id="208" name="Google Shape;208;p5"/>
          <p:cNvSpPr/>
          <p:nvPr/>
        </p:nvSpPr>
        <p:spPr>
          <a:xfrm rot="-5400000">
            <a:off x="2795625" y="4779598"/>
            <a:ext cx="1880211" cy="1078106"/>
          </a:xfrm>
          <a:prstGeom prst="leftUpArrow">
            <a:avLst/>
          </a:prstGeom>
          <a:solidFill>
            <a:srgbClr val="D8D8D8"/>
          </a:solidFill>
          <a:ln cap="flat" cmpd="sng" w="25400">
            <a:solidFill>
              <a:srgbClr val="D5DBE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09" name="Google Shape;209;p5"/>
          <p:cNvSpPr txBox="1"/>
          <p:nvPr/>
        </p:nvSpPr>
        <p:spPr>
          <a:xfrm>
            <a:off x="6932286" y="2772809"/>
            <a:ext cx="2287105" cy="5078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900"/>
              <a:buFont typeface="Arial"/>
              <a:buNone/>
            </a:pPr>
            <a:r>
              <a:rPr b="0" i="1" lang="en-US" sz="900" u="none" cap="none" strike="noStrike">
                <a:solidFill>
                  <a:srgbClr val="595959"/>
                </a:solidFill>
                <a:latin typeface="Calibri"/>
                <a:ea typeface="Calibri"/>
                <a:cs typeface="Calibri"/>
                <a:sym typeface="Calibri"/>
              </a:rPr>
              <a:t>Acknowledging that change to res staff at lower level may necessitate change at coordinator level and higher</a:t>
            </a:r>
            <a:endParaRPr b="0" i="0" sz="1400" u="none" cap="none" strike="noStrike">
              <a:solidFill>
                <a:srgbClr val="000000"/>
              </a:solidFill>
              <a:latin typeface="Arial"/>
              <a:ea typeface="Arial"/>
              <a:cs typeface="Arial"/>
              <a:sym typeface="Arial"/>
            </a:endParaRPr>
          </a:p>
        </p:txBody>
      </p:sp>
      <p:sp>
        <p:nvSpPr>
          <p:cNvPr id="210" name="Google Shape;210;p5"/>
          <p:cNvSpPr txBox="1"/>
          <p:nvPr/>
        </p:nvSpPr>
        <p:spPr>
          <a:xfrm>
            <a:off x="2832167" y="4525839"/>
            <a:ext cx="1309299" cy="180049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How best can SU functions be supported in a new representative-based system?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
              <a:buFont typeface="Arial"/>
              <a:buNone/>
            </a:pPr>
            <a:r>
              <a:t/>
            </a:r>
            <a:endParaRPr b="0" i="0" sz="3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Are there any questions the SU would like to build into the consultations that would help to identify their scope within this new system? </a:t>
            </a:r>
            <a:endParaRPr b="0" i="0" sz="1400" u="none" cap="none" strike="noStrike">
              <a:solidFill>
                <a:srgbClr val="000000"/>
              </a:solidFill>
              <a:latin typeface="Arial"/>
              <a:ea typeface="Arial"/>
              <a:cs typeface="Arial"/>
              <a:sym typeface="Arial"/>
            </a:endParaRPr>
          </a:p>
        </p:txBody>
      </p:sp>
      <p:sp>
        <p:nvSpPr>
          <p:cNvPr id="211" name="Google Shape;211;p5"/>
          <p:cNvSpPr/>
          <p:nvPr/>
        </p:nvSpPr>
        <p:spPr>
          <a:xfrm>
            <a:off x="9651750" y="4640750"/>
            <a:ext cx="2121900" cy="1100100"/>
          </a:xfrm>
          <a:prstGeom prst="flowChartAlternateProcess">
            <a:avLst/>
          </a:prstGeom>
          <a:solidFill>
            <a:schemeClr val="lt2"/>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All potential models, role additions etc. are pending budgetary and HR approval</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7"/>
          <p:cNvSpPr/>
          <p:nvPr/>
        </p:nvSpPr>
        <p:spPr>
          <a:xfrm>
            <a:off x="2233691" y="3608550"/>
            <a:ext cx="1197000" cy="6036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SU VP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Residence Affairs</a:t>
            </a:r>
            <a:endParaRPr b="0" i="0" sz="1400" u="none" cap="none" strike="noStrike">
              <a:solidFill>
                <a:srgbClr val="000000"/>
              </a:solidFill>
              <a:latin typeface="Arial"/>
              <a:ea typeface="Arial"/>
              <a:cs typeface="Arial"/>
              <a:sym typeface="Arial"/>
            </a:endParaRPr>
          </a:p>
        </p:txBody>
      </p:sp>
      <p:sp>
        <p:nvSpPr>
          <p:cNvPr id="217" name="Google Shape;217;p7"/>
          <p:cNvSpPr/>
          <p:nvPr/>
        </p:nvSpPr>
        <p:spPr>
          <a:xfrm>
            <a:off x="2094917" y="2531575"/>
            <a:ext cx="1479300" cy="6033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400" u="none" cap="none" strike="noStrike">
                <a:solidFill>
                  <a:schemeClr val="dk1"/>
                </a:solidFill>
                <a:latin typeface="Calibri"/>
                <a:ea typeface="Calibri"/>
                <a:cs typeface="Calibri"/>
                <a:sym typeface="Calibri"/>
              </a:rPr>
              <a:t>Students’ Union Executive and Council</a:t>
            </a:r>
            <a:endParaRPr b="0" i="0" sz="1400" u="none" cap="none" strike="noStrike">
              <a:solidFill>
                <a:srgbClr val="000000"/>
              </a:solidFill>
              <a:latin typeface="Arial"/>
              <a:ea typeface="Arial"/>
              <a:cs typeface="Arial"/>
              <a:sym typeface="Arial"/>
            </a:endParaRPr>
          </a:p>
        </p:txBody>
      </p:sp>
      <p:sp>
        <p:nvSpPr>
          <p:cNvPr id="218" name="Google Shape;218;p7"/>
          <p:cNvSpPr txBox="1"/>
          <p:nvPr/>
        </p:nvSpPr>
        <p:spPr>
          <a:xfrm>
            <a:off x="2265448" y="186789"/>
            <a:ext cx="7386300" cy="369291"/>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Sample Model </a:t>
            </a:r>
            <a:r>
              <a:rPr lang="en-US" sz="1800">
                <a:solidFill>
                  <a:schemeClr val="dk1"/>
                </a:solidFill>
                <a:latin typeface="Calibri"/>
                <a:ea typeface="Calibri"/>
                <a:cs typeface="Calibri"/>
                <a:sym typeface="Calibri"/>
              </a:rPr>
              <a:t>B</a:t>
            </a:r>
            <a:endParaRPr b="0" i="0" sz="1800" u="none" cap="none" strike="noStrike">
              <a:solidFill>
                <a:schemeClr val="dk1"/>
              </a:solidFill>
              <a:latin typeface="Calibri"/>
              <a:ea typeface="Calibri"/>
              <a:cs typeface="Calibri"/>
              <a:sym typeface="Calibri"/>
            </a:endParaRPr>
          </a:p>
        </p:txBody>
      </p:sp>
      <p:grpSp>
        <p:nvGrpSpPr>
          <p:cNvPr id="219" name="Google Shape;219;p7"/>
          <p:cNvGrpSpPr/>
          <p:nvPr/>
        </p:nvGrpSpPr>
        <p:grpSpPr>
          <a:xfrm>
            <a:off x="4774155" y="1355927"/>
            <a:ext cx="2675991" cy="4462845"/>
            <a:chOff x="5463698" y="300661"/>
            <a:chExt cx="2790979" cy="4098488"/>
          </a:xfrm>
        </p:grpSpPr>
        <p:sp>
          <p:nvSpPr>
            <p:cNvPr id="220" name="Google Shape;220;p7"/>
            <p:cNvSpPr/>
            <p:nvPr/>
          </p:nvSpPr>
          <p:spPr>
            <a:xfrm>
              <a:off x="5463698" y="300661"/>
              <a:ext cx="2790979" cy="339254"/>
            </a:xfrm>
            <a:custGeom>
              <a:rect b="b" l="l" r="r" t="t"/>
              <a:pathLst>
                <a:path extrusionOk="0" h="551632" w="1592570">
                  <a:moveTo>
                    <a:pt x="0" y="0"/>
                  </a:moveTo>
                  <a:lnTo>
                    <a:pt x="1592570" y="0"/>
                  </a:lnTo>
                  <a:lnTo>
                    <a:pt x="1592570" y="551632"/>
                  </a:lnTo>
                  <a:lnTo>
                    <a:pt x="0" y="551632"/>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600" u="none" cap="none" strike="noStrike">
                  <a:solidFill>
                    <a:schemeClr val="lt1"/>
                  </a:solidFill>
                  <a:latin typeface="Calibri"/>
                  <a:ea typeface="Calibri"/>
                  <a:cs typeface="Calibri"/>
                  <a:sym typeface="Calibri"/>
                </a:rPr>
                <a:t>Senior Admin</a:t>
              </a:r>
              <a:endParaRPr b="0" i="0" sz="1200" u="none" cap="none" strike="noStrike">
                <a:solidFill>
                  <a:schemeClr val="lt1"/>
                </a:solidFill>
                <a:latin typeface="Arial"/>
                <a:ea typeface="Arial"/>
                <a:cs typeface="Arial"/>
                <a:sym typeface="Arial"/>
              </a:endParaRPr>
            </a:p>
          </p:txBody>
        </p:sp>
        <p:sp>
          <p:nvSpPr>
            <p:cNvPr id="221" name="Google Shape;221;p7"/>
            <p:cNvSpPr/>
            <p:nvPr/>
          </p:nvSpPr>
          <p:spPr>
            <a:xfrm>
              <a:off x="5918672" y="885400"/>
              <a:ext cx="1908108" cy="459642"/>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Residence</a:t>
              </a:r>
              <a:endParaRPr b="0" i="0" sz="1400" u="none" cap="none" strike="noStrike">
                <a:solidFill>
                  <a:srgbClr val="000000"/>
                </a:solidFill>
                <a:latin typeface="Arial"/>
                <a:ea typeface="Arial"/>
                <a:cs typeface="Arial"/>
                <a:sym typeface="Arial"/>
              </a:endParaRPr>
            </a:p>
          </p:txBody>
        </p:sp>
        <p:sp>
          <p:nvSpPr>
            <p:cNvPr id="222" name="Google Shape;222;p7"/>
            <p:cNvSpPr/>
            <p:nvPr/>
          </p:nvSpPr>
          <p:spPr>
            <a:xfrm>
              <a:off x="6569681" y="1580437"/>
              <a:ext cx="1014404" cy="563190"/>
            </a:xfrm>
            <a:custGeom>
              <a:rect b="b" l="l" r="r" t="t"/>
              <a:pathLst>
                <a:path extrusionOk="0" h="595968" w="1308908">
                  <a:moveTo>
                    <a:pt x="0" y="0"/>
                  </a:moveTo>
                  <a:lnTo>
                    <a:pt x="1308908" y="0"/>
                  </a:lnTo>
                  <a:lnTo>
                    <a:pt x="1308908" y="595968"/>
                  </a:lnTo>
                  <a:lnTo>
                    <a:pt x="0" y="595968"/>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 Life Coordinators             </a:t>
              </a:r>
              <a:endParaRPr b="0" i="0" sz="1200" u="none" cap="none" strike="noStrike">
                <a:solidFill>
                  <a:srgbClr val="000000"/>
                </a:solidFill>
                <a:latin typeface="Arial"/>
                <a:ea typeface="Arial"/>
                <a:cs typeface="Arial"/>
                <a:sym typeface="Arial"/>
              </a:endParaRPr>
            </a:p>
          </p:txBody>
        </p:sp>
        <p:sp>
          <p:nvSpPr>
            <p:cNvPr id="223" name="Google Shape;223;p7"/>
            <p:cNvSpPr/>
            <p:nvPr/>
          </p:nvSpPr>
          <p:spPr>
            <a:xfrm>
              <a:off x="5519292" y="1590515"/>
              <a:ext cx="1014030" cy="562069"/>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Residence Education Coordinator</a:t>
              </a:r>
              <a:endParaRPr b="0" i="0" sz="1100" u="none" cap="none" strike="noStrike">
                <a:solidFill>
                  <a:srgbClr val="000000"/>
                </a:solidFill>
                <a:latin typeface="Arial"/>
                <a:ea typeface="Arial"/>
                <a:cs typeface="Arial"/>
                <a:sym typeface="Arial"/>
              </a:endParaRPr>
            </a:p>
          </p:txBody>
        </p:sp>
        <p:sp>
          <p:nvSpPr>
            <p:cNvPr id="224" name="Google Shape;224;p7"/>
            <p:cNvSpPr/>
            <p:nvPr/>
          </p:nvSpPr>
          <p:spPr>
            <a:xfrm>
              <a:off x="6598790" y="3893972"/>
              <a:ext cx="1010772" cy="505177"/>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000" u="none" cap="none" strike="noStrike">
                  <a:solidFill>
                    <a:schemeClr val="lt1"/>
                  </a:solidFill>
                  <a:latin typeface="Calibri"/>
                  <a:ea typeface="Calibri"/>
                  <a:cs typeface="Calibri"/>
                  <a:sym typeface="Calibri"/>
                </a:rPr>
                <a:t>Community Advisors (CAs)</a:t>
              </a:r>
              <a:endParaRPr b="0" i="0" sz="1200" u="none" cap="none" strike="noStrike">
                <a:solidFill>
                  <a:srgbClr val="000000"/>
                </a:solidFill>
                <a:latin typeface="Arial"/>
                <a:ea typeface="Arial"/>
                <a:cs typeface="Arial"/>
                <a:sym typeface="Arial"/>
              </a:endParaRPr>
            </a:p>
          </p:txBody>
        </p:sp>
      </p:grpSp>
      <p:cxnSp>
        <p:nvCxnSpPr>
          <p:cNvPr id="225" name="Google Shape;225;p7"/>
          <p:cNvCxnSpPr/>
          <p:nvPr/>
        </p:nvCxnSpPr>
        <p:spPr>
          <a:xfrm flipH="1">
            <a:off x="6268716" y="2461700"/>
            <a:ext cx="2700" cy="290100"/>
          </a:xfrm>
          <a:prstGeom prst="straightConnector1">
            <a:avLst/>
          </a:prstGeom>
          <a:noFill/>
          <a:ln cap="flat" cmpd="sng" w="9525">
            <a:solidFill>
              <a:schemeClr val="accent1"/>
            </a:solidFill>
            <a:prstDash val="solid"/>
            <a:miter lim="800000"/>
            <a:headEnd len="sm" w="sm" type="none"/>
            <a:tailEnd len="sm" w="sm" type="none"/>
          </a:ln>
        </p:spPr>
      </p:cxnSp>
      <p:cxnSp>
        <p:nvCxnSpPr>
          <p:cNvPr id="226" name="Google Shape;226;p7"/>
          <p:cNvCxnSpPr/>
          <p:nvPr/>
        </p:nvCxnSpPr>
        <p:spPr>
          <a:xfrm>
            <a:off x="5967473"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27" name="Google Shape;227;p7"/>
          <p:cNvCxnSpPr/>
          <p:nvPr/>
        </p:nvCxnSpPr>
        <p:spPr>
          <a:xfrm>
            <a:off x="6497648"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28" name="Google Shape;228;p7"/>
          <p:cNvCxnSpPr/>
          <p:nvPr/>
        </p:nvCxnSpPr>
        <p:spPr>
          <a:xfrm>
            <a:off x="5408673" y="248164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29" name="Google Shape;229;p7"/>
          <p:cNvCxnSpPr/>
          <p:nvPr/>
        </p:nvCxnSpPr>
        <p:spPr>
          <a:xfrm flipH="1">
            <a:off x="6144191" y="1711475"/>
            <a:ext cx="6900" cy="339900"/>
          </a:xfrm>
          <a:prstGeom prst="straightConnector1">
            <a:avLst/>
          </a:prstGeom>
          <a:noFill/>
          <a:ln cap="flat" cmpd="sng" w="9525">
            <a:solidFill>
              <a:schemeClr val="accent1"/>
            </a:solidFill>
            <a:prstDash val="solid"/>
            <a:miter lim="800000"/>
            <a:headEnd len="sm" w="sm" type="none"/>
            <a:tailEnd len="sm" w="sm" type="none"/>
          </a:ln>
        </p:spPr>
      </p:cxnSp>
      <p:sp>
        <p:nvSpPr>
          <p:cNvPr id="230" name="Google Shape;230;p7"/>
          <p:cNvSpPr/>
          <p:nvPr/>
        </p:nvSpPr>
        <p:spPr>
          <a:xfrm>
            <a:off x="7145907" y="2030000"/>
            <a:ext cx="1827597" cy="487810"/>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l">
              <a:lnSpc>
                <a:spcPct val="90000"/>
              </a:lnSpc>
              <a:spcBef>
                <a:spcPts val="0"/>
              </a:spcBef>
              <a:spcAft>
                <a:spcPts val="0"/>
              </a:spcAft>
              <a:buClr>
                <a:schemeClr val="dk1"/>
              </a:buClr>
              <a:buSzPts val="1800"/>
              <a:buFont typeface="Arial"/>
              <a:buNone/>
            </a:pPr>
            <a:r>
              <a:t/>
            </a:r>
            <a:endParaRPr b="0" i="0" sz="14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1800"/>
              <a:buFont typeface="Arial"/>
              <a:buNone/>
            </a:pPr>
            <a:r>
              <a:rPr b="0" i="0" lang="en-US" sz="1100" u="none" cap="none" strike="noStrike">
                <a:solidFill>
                  <a:schemeClr val="lt1"/>
                </a:solidFill>
                <a:latin typeface="Calibri"/>
                <a:ea typeface="Calibri"/>
                <a:cs typeface="Calibri"/>
                <a:sym typeface="Calibri"/>
              </a:rPr>
              <a:t>Other Student Supports &amp; Service Departments</a:t>
            </a:r>
            <a:endParaRPr b="0" i="0" sz="11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231" name="Google Shape;231;p7"/>
          <p:cNvCxnSpPr/>
          <p:nvPr/>
        </p:nvCxnSpPr>
        <p:spPr>
          <a:xfrm>
            <a:off x="7401679" y="1726650"/>
            <a:ext cx="557400" cy="316500"/>
          </a:xfrm>
          <a:prstGeom prst="straightConnector1">
            <a:avLst/>
          </a:prstGeom>
          <a:noFill/>
          <a:ln cap="flat" cmpd="sng" w="9525">
            <a:solidFill>
              <a:schemeClr val="accent1"/>
            </a:solidFill>
            <a:prstDash val="solid"/>
            <a:miter lim="800000"/>
            <a:headEnd len="sm" w="sm" type="none"/>
            <a:tailEnd len="sm" w="sm" type="none"/>
          </a:ln>
        </p:spPr>
      </p:cxnSp>
      <p:sp>
        <p:nvSpPr>
          <p:cNvPr id="232" name="Google Shape;232;p7"/>
          <p:cNvSpPr/>
          <p:nvPr/>
        </p:nvSpPr>
        <p:spPr>
          <a:xfrm>
            <a:off x="3737979" y="1997650"/>
            <a:ext cx="1429068" cy="503174"/>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Conduct</a:t>
            </a:r>
            <a:endParaRPr b="0" i="0" sz="1400" u="none" cap="none" strike="noStrike">
              <a:solidFill>
                <a:srgbClr val="000000"/>
              </a:solidFill>
              <a:latin typeface="Arial"/>
              <a:ea typeface="Arial"/>
              <a:cs typeface="Arial"/>
              <a:sym typeface="Arial"/>
            </a:endParaRPr>
          </a:p>
        </p:txBody>
      </p:sp>
      <p:cxnSp>
        <p:nvCxnSpPr>
          <p:cNvPr id="233" name="Google Shape;233;p7"/>
          <p:cNvCxnSpPr/>
          <p:nvPr/>
        </p:nvCxnSpPr>
        <p:spPr>
          <a:xfrm flipH="1">
            <a:off x="4482666" y="1747750"/>
            <a:ext cx="358800" cy="249900"/>
          </a:xfrm>
          <a:prstGeom prst="straightConnector1">
            <a:avLst/>
          </a:prstGeom>
          <a:noFill/>
          <a:ln cap="flat" cmpd="sng" w="9525">
            <a:solidFill>
              <a:schemeClr val="accent1"/>
            </a:solidFill>
            <a:prstDash val="solid"/>
            <a:miter lim="800000"/>
            <a:headEnd len="sm" w="sm" type="none"/>
            <a:tailEnd len="sm" w="sm" type="none"/>
          </a:ln>
        </p:spPr>
      </p:cxnSp>
      <p:sp>
        <p:nvSpPr>
          <p:cNvPr id="234" name="Google Shape;234;p7"/>
          <p:cNvSpPr/>
          <p:nvPr/>
        </p:nvSpPr>
        <p:spPr>
          <a:xfrm>
            <a:off x="5559101" y="3670487"/>
            <a:ext cx="1418627" cy="612867"/>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630"/>
              </a:spcBef>
              <a:spcAft>
                <a:spcPts val="0"/>
              </a:spcAft>
              <a:buClr>
                <a:schemeClr val="dk1"/>
              </a:buClr>
              <a:buSzPts val="1800"/>
              <a:buFont typeface="Arial"/>
              <a:buNone/>
            </a:pPr>
            <a:r>
              <a:rPr b="1" i="1" lang="en-US" sz="1000" u="none" cap="none" strike="noStrike">
                <a:solidFill>
                  <a:schemeClr val="lt1"/>
                </a:solidFill>
                <a:latin typeface="Calibri"/>
                <a:ea typeface="Calibri"/>
                <a:cs typeface="Calibri"/>
                <a:sym typeface="Calibri"/>
              </a:rPr>
              <a:t>*Associate Residence Life Coordinator (ARLC)</a:t>
            </a:r>
            <a:endParaRPr b="0" i="1" sz="200" u="none" cap="none" strike="noStrike">
              <a:solidFill>
                <a:schemeClr val="lt1"/>
              </a:solidFill>
              <a:latin typeface="Calibri"/>
              <a:ea typeface="Calibri"/>
              <a:cs typeface="Calibri"/>
              <a:sym typeface="Calibri"/>
            </a:endParaRPr>
          </a:p>
          <a:p>
            <a:pPr indent="0" lvl="0" marL="0" marR="0" rtl="0" algn="ctr">
              <a:lnSpc>
                <a:spcPct val="90000"/>
              </a:lnSpc>
              <a:spcBef>
                <a:spcPts val="630"/>
              </a:spcBef>
              <a:spcAft>
                <a:spcPts val="0"/>
              </a:spcAft>
              <a:buClr>
                <a:srgbClr val="000000"/>
              </a:buClr>
              <a:buSzPts val="1800"/>
              <a:buFont typeface="Arial"/>
              <a:buNone/>
            </a:pPr>
            <a:r>
              <a:t/>
            </a:r>
            <a:endParaRPr b="0" i="1" sz="200" u="none" cap="none" strike="noStrike">
              <a:solidFill>
                <a:schemeClr val="lt1"/>
              </a:solidFill>
              <a:latin typeface="Calibri"/>
              <a:ea typeface="Calibri"/>
              <a:cs typeface="Calibri"/>
              <a:sym typeface="Calibri"/>
            </a:endParaRPr>
          </a:p>
        </p:txBody>
      </p:sp>
      <p:sp>
        <p:nvSpPr>
          <p:cNvPr id="235" name="Google Shape;235;p7"/>
          <p:cNvSpPr/>
          <p:nvPr/>
        </p:nvSpPr>
        <p:spPr>
          <a:xfrm>
            <a:off x="4790403" y="5250919"/>
            <a:ext cx="969395"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Educators (CEs)</a:t>
            </a:r>
            <a:endParaRPr b="0" i="1" sz="1000" u="none" cap="none" strike="noStrike">
              <a:solidFill>
                <a:srgbClr val="000000"/>
              </a:solidFill>
              <a:latin typeface="Arial"/>
              <a:ea typeface="Arial"/>
              <a:cs typeface="Arial"/>
              <a:sym typeface="Arial"/>
            </a:endParaRPr>
          </a:p>
        </p:txBody>
      </p:sp>
      <p:cxnSp>
        <p:nvCxnSpPr>
          <p:cNvPr id="236" name="Google Shape;236;p7"/>
          <p:cNvCxnSpPr/>
          <p:nvPr/>
        </p:nvCxnSpPr>
        <p:spPr>
          <a:xfrm>
            <a:off x="5415041" y="3332200"/>
            <a:ext cx="0" cy="1912020"/>
          </a:xfrm>
          <a:prstGeom prst="straightConnector1">
            <a:avLst/>
          </a:prstGeom>
          <a:noFill/>
          <a:ln cap="flat" cmpd="sng" w="9525">
            <a:solidFill>
              <a:schemeClr val="accent1"/>
            </a:solidFill>
            <a:prstDash val="solid"/>
            <a:miter lim="800000"/>
            <a:headEnd len="sm" w="sm" type="none"/>
            <a:tailEnd len="sm" w="sm" type="none"/>
          </a:ln>
        </p:spPr>
      </p:cxnSp>
      <p:sp>
        <p:nvSpPr>
          <p:cNvPr id="237" name="Google Shape;237;p7"/>
          <p:cNvSpPr/>
          <p:nvPr/>
        </p:nvSpPr>
        <p:spPr>
          <a:xfrm>
            <a:off x="5368519" y="5962571"/>
            <a:ext cx="1664444" cy="551623"/>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28575">
            <a:solidFill>
              <a:schemeClr val="accent4"/>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Council (CC)</a:t>
            </a:r>
            <a:endParaRPr b="0" i="0" sz="700" u="none" cap="none" strike="noStrike">
              <a:solidFill>
                <a:schemeClr val="lt1"/>
              </a:solidFill>
              <a:latin typeface="Calibri"/>
              <a:ea typeface="Calibri"/>
              <a:cs typeface="Calibri"/>
              <a:sym typeface="Calibri"/>
            </a:endParaRPr>
          </a:p>
        </p:txBody>
      </p:sp>
      <p:cxnSp>
        <p:nvCxnSpPr>
          <p:cNvPr id="238" name="Google Shape;238;p7"/>
          <p:cNvCxnSpPr/>
          <p:nvPr/>
        </p:nvCxnSpPr>
        <p:spPr>
          <a:xfrm>
            <a:off x="6237083" y="4266425"/>
            <a:ext cx="7200" cy="302887"/>
          </a:xfrm>
          <a:prstGeom prst="straightConnector1">
            <a:avLst/>
          </a:prstGeom>
          <a:noFill/>
          <a:ln cap="flat" cmpd="sng" w="9525">
            <a:solidFill>
              <a:schemeClr val="accent1"/>
            </a:solidFill>
            <a:prstDash val="solid"/>
            <a:miter lim="800000"/>
            <a:headEnd len="sm" w="sm" type="none"/>
            <a:tailEnd len="sm" w="sm" type="none"/>
          </a:ln>
        </p:spPr>
      </p:cxnSp>
      <p:cxnSp>
        <p:nvCxnSpPr>
          <p:cNvPr id="239" name="Google Shape;239;p7"/>
          <p:cNvCxnSpPr>
            <a:stCxn id="216" idx="2"/>
          </p:cNvCxnSpPr>
          <p:nvPr/>
        </p:nvCxnSpPr>
        <p:spPr>
          <a:xfrm flipH="1" rot="-5400000">
            <a:off x="3078041" y="3966300"/>
            <a:ext cx="2077500" cy="2569200"/>
          </a:xfrm>
          <a:prstGeom prst="bentConnector2">
            <a:avLst/>
          </a:prstGeom>
          <a:noFill/>
          <a:ln cap="flat" cmpd="sng" w="9525">
            <a:solidFill>
              <a:schemeClr val="accent5"/>
            </a:solidFill>
            <a:prstDash val="dash"/>
            <a:round/>
            <a:headEnd len="sm" w="sm" type="none"/>
            <a:tailEnd len="sm" w="sm" type="none"/>
          </a:ln>
        </p:spPr>
      </p:cxnSp>
      <p:cxnSp>
        <p:nvCxnSpPr>
          <p:cNvPr id="240" name="Google Shape;240;p7"/>
          <p:cNvCxnSpPr>
            <a:stCxn id="217" idx="2"/>
            <a:endCxn id="216" idx="0"/>
          </p:cNvCxnSpPr>
          <p:nvPr/>
        </p:nvCxnSpPr>
        <p:spPr>
          <a:xfrm flipH="1">
            <a:off x="2832167" y="3134875"/>
            <a:ext cx="2400" cy="473700"/>
          </a:xfrm>
          <a:prstGeom prst="straightConnector1">
            <a:avLst/>
          </a:prstGeom>
          <a:noFill/>
          <a:ln cap="flat" cmpd="sng" w="9525">
            <a:solidFill>
              <a:srgbClr val="FFBE00"/>
            </a:solidFill>
            <a:prstDash val="solid"/>
            <a:round/>
            <a:headEnd len="sm" w="sm" type="none"/>
            <a:tailEnd len="sm" w="sm" type="none"/>
          </a:ln>
        </p:spPr>
      </p:cxnSp>
      <p:sp>
        <p:nvSpPr>
          <p:cNvPr id="241" name="Google Shape;241;p7"/>
          <p:cNvSpPr/>
          <p:nvPr/>
        </p:nvSpPr>
        <p:spPr>
          <a:xfrm flipH="1">
            <a:off x="9531663" y="423954"/>
            <a:ext cx="2491598" cy="30777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Sample </a:t>
            </a:r>
            <a:r>
              <a:rPr lang="en-US" sz="1200">
                <a:solidFill>
                  <a:schemeClr val="dk1"/>
                </a:solidFill>
                <a:latin typeface="Calibri"/>
                <a:ea typeface="Calibri"/>
                <a:cs typeface="Calibri"/>
                <a:sym typeface="Calibri"/>
              </a:rPr>
              <a:t>B</a:t>
            </a:r>
            <a:r>
              <a:rPr b="0" i="0" lang="en-US" sz="1200" u="none" cap="none" strike="noStrike">
                <a:solidFill>
                  <a:schemeClr val="dk1"/>
                </a:solidFill>
                <a:latin typeface="Calibri"/>
                <a:ea typeface="Calibri"/>
                <a:cs typeface="Calibri"/>
                <a:sym typeface="Calibri"/>
              </a:rPr>
              <a:t> Uses Elements</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ARLC </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SCAs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CAs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CEs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CC</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Plus, potential element of</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Residence Patrol - Student staff, possible subsidiary of XPatrol with additional residence life training, paid hourly, work on busy nights, helps manage doors and crowds</a:t>
            </a:r>
            <a:endParaRPr b="0" i="0" sz="1200" u="none" cap="none" strike="noStrike">
              <a:solidFill>
                <a:srgbClr val="000000"/>
              </a:solidFill>
              <a:latin typeface="Arial"/>
              <a:ea typeface="Arial"/>
              <a:cs typeface="Arial"/>
              <a:sym typeface="Arial"/>
            </a:endParaRPr>
          </a:p>
          <a:p>
            <a:pPr indent="0" lvl="0" marL="15240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242" name="Google Shape;242;p7"/>
          <p:cNvSpPr/>
          <p:nvPr/>
        </p:nvSpPr>
        <p:spPr>
          <a:xfrm>
            <a:off x="5559101" y="4511256"/>
            <a:ext cx="1418627"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*Senior Community Advisor (SCA)</a:t>
            </a:r>
            <a:endParaRPr b="0" i="1" sz="1000" u="none" cap="none" strike="noStrike">
              <a:solidFill>
                <a:srgbClr val="000000"/>
              </a:solidFill>
              <a:latin typeface="Arial"/>
              <a:ea typeface="Arial"/>
              <a:cs typeface="Arial"/>
              <a:sym typeface="Arial"/>
            </a:endParaRPr>
          </a:p>
        </p:txBody>
      </p:sp>
      <p:cxnSp>
        <p:nvCxnSpPr>
          <p:cNvPr id="243" name="Google Shape;243;p7"/>
          <p:cNvCxnSpPr/>
          <p:nvPr/>
        </p:nvCxnSpPr>
        <p:spPr>
          <a:xfrm>
            <a:off x="5727372" y="5076343"/>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44" name="Google Shape;244;p7"/>
          <p:cNvCxnSpPr/>
          <p:nvPr/>
        </p:nvCxnSpPr>
        <p:spPr>
          <a:xfrm>
            <a:off x="6243249" y="5055625"/>
            <a:ext cx="2700" cy="298500"/>
          </a:xfrm>
          <a:prstGeom prst="straightConnector1">
            <a:avLst/>
          </a:prstGeom>
          <a:noFill/>
          <a:ln cap="flat" cmpd="sng" w="9525">
            <a:solidFill>
              <a:schemeClr val="accent1"/>
            </a:solidFill>
            <a:prstDash val="solid"/>
            <a:miter lim="800000"/>
            <a:headEnd len="sm" w="sm" type="none"/>
            <a:tailEnd len="sm" w="sm" type="none"/>
          </a:ln>
        </p:spPr>
      </p:cxnSp>
      <p:sp>
        <p:nvSpPr>
          <p:cNvPr id="245" name="Google Shape;245;p7"/>
          <p:cNvSpPr/>
          <p:nvPr/>
        </p:nvSpPr>
        <p:spPr>
          <a:xfrm>
            <a:off x="7059901" y="5275946"/>
            <a:ext cx="969128" cy="550087"/>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1" lang="en-US" sz="1000" u="none" cap="none" strike="noStrike">
                <a:solidFill>
                  <a:schemeClr val="lt1"/>
                </a:solidFill>
                <a:latin typeface="Calibri"/>
                <a:ea typeface="Calibri"/>
                <a:cs typeface="Calibri"/>
                <a:sym typeface="Calibri"/>
              </a:rPr>
              <a:t>*Res.Patrol</a:t>
            </a:r>
            <a:endParaRPr b="0" i="1" sz="1200" u="none" cap="none" strike="noStrike">
              <a:solidFill>
                <a:srgbClr val="000000"/>
              </a:solidFill>
              <a:latin typeface="Arial"/>
              <a:ea typeface="Arial"/>
              <a:cs typeface="Arial"/>
              <a:sym typeface="Arial"/>
            </a:endParaRPr>
          </a:p>
        </p:txBody>
      </p:sp>
      <p:cxnSp>
        <p:nvCxnSpPr>
          <p:cNvPr id="246" name="Google Shape;246;p7"/>
          <p:cNvCxnSpPr/>
          <p:nvPr/>
        </p:nvCxnSpPr>
        <p:spPr>
          <a:xfrm flipH="1" rot="-5400000">
            <a:off x="6694272" y="4215450"/>
            <a:ext cx="1365600" cy="755400"/>
          </a:xfrm>
          <a:prstGeom prst="bentConnector3">
            <a:avLst>
              <a:gd fmla="val 3234" name="adj1"/>
            </a:avLst>
          </a:prstGeom>
          <a:noFill/>
          <a:ln cap="flat" cmpd="sng" w="9525">
            <a:solidFill>
              <a:schemeClr val="accent5"/>
            </a:solidFill>
            <a:prstDash val="dash"/>
            <a:round/>
            <a:headEnd len="sm" w="sm" type="none"/>
            <a:tailEnd len="sm" w="sm" type="none"/>
          </a:ln>
        </p:spPr>
      </p:cxnSp>
      <p:cxnSp>
        <p:nvCxnSpPr>
          <p:cNvPr id="247" name="Google Shape;247;p7"/>
          <p:cNvCxnSpPr/>
          <p:nvPr/>
        </p:nvCxnSpPr>
        <p:spPr>
          <a:xfrm>
            <a:off x="6831609" y="5543728"/>
            <a:ext cx="201354" cy="0"/>
          </a:xfrm>
          <a:prstGeom prst="straightConnector1">
            <a:avLst/>
          </a:prstGeom>
          <a:noFill/>
          <a:ln cap="flat" cmpd="sng" w="9525">
            <a:solidFill>
              <a:schemeClr val="accent5"/>
            </a:solidFill>
            <a:prstDash val="dash"/>
            <a:round/>
            <a:headEnd len="sm" w="sm" type="none"/>
            <a:tailEnd len="sm" w="sm" type="none"/>
          </a:ln>
        </p:spPr>
      </p:cxnSp>
      <p:cxnSp>
        <p:nvCxnSpPr>
          <p:cNvPr id="248" name="Google Shape;248;p7"/>
          <p:cNvCxnSpPr/>
          <p:nvPr/>
        </p:nvCxnSpPr>
        <p:spPr>
          <a:xfrm flipH="1" rot="-5400000">
            <a:off x="6923278" y="4647597"/>
            <a:ext cx="675600" cy="566700"/>
          </a:xfrm>
          <a:prstGeom prst="bentConnector3">
            <a:avLst>
              <a:gd fmla="val 50000" name="adj1"/>
            </a:avLst>
          </a:prstGeom>
          <a:noFill/>
          <a:ln cap="flat" cmpd="sng" w="9525">
            <a:solidFill>
              <a:schemeClr val="accent5"/>
            </a:solidFill>
            <a:prstDash val="dash"/>
            <a:round/>
            <a:headEnd len="sm" w="sm" type="none"/>
            <a:tailEnd len="sm" w="sm" type="none"/>
          </a:ln>
        </p:spPr>
      </p:cxnSp>
      <p:cxnSp>
        <p:nvCxnSpPr>
          <p:cNvPr id="249" name="Google Shape;249;p7"/>
          <p:cNvCxnSpPr/>
          <p:nvPr/>
        </p:nvCxnSpPr>
        <p:spPr>
          <a:xfrm>
            <a:off x="6226629" y="5791200"/>
            <a:ext cx="3140" cy="171371"/>
          </a:xfrm>
          <a:prstGeom prst="straightConnector1">
            <a:avLst/>
          </a:prstGeom>
          <a:noFill/>
          <a:ln cap="flat" cmpd="sng" w="9525">
            <a:solidFill>
              <a:schemeClr val="accent1"/>
            </a:solidFill>
            <a:prstDash val="solid"/>
            <a:miter lim="800000"/>
            <a:headEnd len="sm" w="sm" type="none"/>
            <a:tailEnd len="sm" w="sm" type="none"/>
          </a:ln>
        </p:spPr>
      </p:cxnSp>
      <p:grpSp>
        <p:nvGrpSpPr>
          <p:cNvPr id="250" name="Google Shape;250;p7"/>
          <p:cNvGrpSpPr/>
          <p:nvPr/>
        </p:nvGrpSpPr>
        <p:grpSpPr>
          <a:xfrm>
            <a:off x="474159" y="296479"/>
            <a:ext cx="3048561" cy="478801"/>
            <a:chOff x="8763944" y="714081"/>
            <a:chExt cx="2371500" cy="391984"/>
          </a:xfrm>
        </p:grpSpPr>
        <p:sp>
          <p:nvSpPr>
            <p:cNvPr id="251" name="Google Shape;251;p7"/>
            <p:cNvSpPr/>
            <p:nvPr/>
          </p:nvSpPr>
          <p:spPr>
            <a:xfrm>
              <a:off x="8764524" y="750788"/>
              <a:ext cx="200100" cy="13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252" name="Google Shape;252;p7"/>
            <p:cNvSpPr/>
            <p:nvPr/>
          </p:nvSpPr>
          <p:spPr>
            <a:xfrm>
              <a:off x="8763944" y="925078"/>
              <a:ext cx="200100" cy="136500"/>
            </a:xfrm>
            <a:prstGeom prst="rect">
              <a:avLst/>
            </a:prstGeom>
            <a:solidFill>
              <a:srgbClr val="FFD966"/>
            </a:solidFill>
            <a:ln cap="flat" cmpd="sng" w="12700">
              <a:solidFill>
                <a:srgbClr val="FEE5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253" name="Google Shape;253;p7"/>
            <p:cNvSpPr txBox="1"/>
            <p:nvPr/>
          </p:nvSpPr>
          <p:spPr>
            <a:xfrm>
              <a:off x="8964044" y="714081"/>
              <a:ext cx="2171400" cy="2128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University staff / University supported</a:t>
              </a:r>
              <a:endParaRPr b="0" i="0" sz="1000" u="none" cap="none" strike="noStrike">
                <a:solidFill>
                  <a:srgbClr val="000000"/>
                </a:solidFill>
                <a:latin typeface="Arial"/>
                <a:ea typeface="Arial"/>
                <a:cs typeface="Arial"/>
                <a:sym typeface="Arial"/>
              </a:endParaRPr>
            </a:p>
          </p:txBody>
        </p:sp>
        <p:sp>
          <p:nvSpPr>
            <p:cNvPr id="254" name="Google Shape;254;p7"/>
            <p:cNvSpPr txBox="1"/>
            <p:nvPr/>
          </p:nvSpPr>
          <p:spPr>
            <a:xfrm>
              <a:off x="8952602" y="893235"/>
              <a:ext cx="1742400" cy="2128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Students’ Union</a:t>
              </a:r>
              <a:endParaRPr b="0" i="0" sz="1000" u="none" cap="none" strike="noStrike">
                <a:solidFill>
                  <a:srgbClr val="000000"/>
                </a:solidFill>
                <a:latin typeface="Arial"/>
                <a:ea typeface="Arial"/>
                <a:cs typeface="Arial"/>
                <a:sym typeface="Arial"/>
              </a:endParaRPr>
            </a:p>
          </p:txBody>
        </p:sp>
      </p:grpSp>
      <p:sp>
        <p:nvSpPr>
          <p:cNvPr id="255" name="Google Shape;255;p7"/>
          <p:cNvSpPr txBox="1"/>
          <p:nvPr/>
        </p:nvSpPr>
        <p:spPr>
          <a:xfrm>
            <a:off x="732067" y="765154"/>
            <a:ext cx="2791500" cy="400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Governed by Res.Life with representation to SU</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Updated or new role, or shifting title</a:t>
            </a:r>
            <a:endParaRPr b="0" i="0" sz="1000" u="none" cap="none" strike="noStrike">
              <a:solidFill>
                <a:schemeClr val="dk1"/>
              </a:solidFill>
              <a:latin typeface="Calibri"/>
              <a:ea typeface="Calibri"/>
              <a:cs typeface="Calibri"/>
              <a:sym typeface="Calibri"/>
            </a:endParaRPr>
          </a:p>
        </p:txBody>
      </p:sp>
      <p:sp>
        <p:nvSpPr>
          <p:cNvPr id="256" name="Google Shape;256;p7"/>
          <p:cNvSpPr/>
          <p:nvPr/>
        </p:nvSpPr>
        <p:spPr>
          <a:xfrm>
            <a:off x="482257" y="782594"/>
            <a:ext cx="257100" cy="157800"/>
          </a:xfrm>
          <a:prstGeom prst="rect">
            <a:avLst/>
          </a:prstGeom>
          <a:solidFill>
            <a:schemeClr val="accent1"/>
          </a:solidFill>
          <a:ln cap="flat" cmpd="sng" w="19050">
            <a:solidFill>
              <a:srgbClr val="FFC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57" name="Google Shape;257;p7"/>
          <p:cNvSpPr/>
          <p:nvPr/>
        </p:nvSpPr>
        <p:spPr>
          <a:xfrm>
            <a:off x="474966" y="1007342"/>
            <a:ext cx="257100" cy="157800"/>
          </a:xfrm>
          <a:prstGeom prst="rect">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2000" u="none" cap="none" strike="noStrike">
                <a:solidFill>
                  <a:schemeClr val="dk1"/>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258" name="Google Shape;258;p7"/>
          <p:cNvSpPr/>
          <p:nvPr/>
        </p:nvSpPr>
        <p:spPr>
          <a:xfrm>
            <a:off x="754250" y="1599669"/>
            <a:ext cx="1575600" cy="5174100"/>
          </a:xfrm>
          <a:prstGeom prst="upDownArrow">
            <a:avLst>
              <a:gd fmla="val 50000" name="adj1"/>
              <a:gd fmla="val 50000" name="adj2"/>
            </a:avLst>
          </a:prstGeom>
          <a:solidFill>
            <a:schemeClr val="accent6"/>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800"/>
              <a:buFont typeface="Arial"/>
              <a:buNone/>
            </a:pPr>
            <a:r>
              <a:rPr b="1" i="0" lang="en-US" sz="800" u="none" cap="none" strike="noStrike">
                <a:solidFill>
                  <a:srgbClr val="595959"/>
                </a:solidFill>
                <a:latin typeface="Arial"/>
                <a:ea typeface="Arial"/>
                <a:cs typeface="Arial"/>
                <a:sym typeface="Arial"/>
              </a:rPr>
              <a:t>Uni &amp; SU</a:t>
            </a:r>
            <a:r>
              <a:rPr b="1" i="0" lang="en-US" sz="800" u="sng" cap="none" strike="noStrike">
                <a:solidFill>
                  <a:srgbClr val="595959"/>
                </a:solidFill>
                <a:latin typeface="Arial"/>
                <a:ea typeface="Arial"/>
                <a:cs typeface="Arial"/>
                <a:sym typeface="Arial"/>
              </a:rPr>
              <a:t> Partnership</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Extended 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Home Coming</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Substance Strategy</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The Hub</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Community Events</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Others?</a:t>
            </a:r>
            <a:endParaRPr b="0" i="0" sz="1400" u="none" cap="none" strike="noStrike">
              <a:solidFill>
                <a:srgbClr val="000000"/>
              </a:solidFill>
              <a:latin typeface="Arial"/>
              <a:ea typeface="Arial"/>
              <a:cs typeface="Arial"/>
              <a:sym typeface="Arial"/>
            </a:endParaRPr>
          </a:p>
        </p:txBody>
      </p:sp>
      <p:sp>
        <p:nvSpPr>
          <p:cNvPr id="259" name="Google Shape;259;p7"/>
          <p:cNvSpPr/>
          <p:nvPr/>
        </p:nvSpPr>
        <p:spPr>
          <a:xfrm rot="-5400000">
            <a:off x="2795625" y="4779598"/>
            <a:ext cx="1880211" cy="1078106"/>
          </a:xfrm>
          <a:prstGeom prst="leftUpArrow">
            <a:avLst/>
          </a:prstGeom>
          <a:solidFill>
            <a:srgbClr val="D8D8D8"/>
          </a:solidFill>
          <a:ln cap="flat" cmpd="sng" w="25400">
            <a:solidFill>
              <a:srgbClr val="D5DBE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60" name="Google Shape;260;p7"/>
          <p:cNvSpPr txBox="1"/>
          <p:nvPr/>
        </p:nvSpPr>
        <p:spPr>
          <a:xfrm>
            <a:off x="6932286" y="2772809"/>
            <a:ext cx="2287105" cy="5078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900"/>
              <a:buFont typeface="Arial"/>
              <a:buNone/>
            </a:pPr>
            <a:r>
              <a:rPr b="0" i="1" lang="en-US" sz="900" u="none" cap="none" strike="noStrike">
                <a:solidFill>
                  <a:srgbClr val="595959"/>
                </a:solidFill>
                <a:latin typeface="Calibri"/>
                <a:ea typeface="Calibri"/>
                <a:cs typeface="Calibri"/>
                <a:sym typeface="Calibri"/>
              </a:rPr>
              <a:t>Acknowledging that change to res staff at lower level may necessitate change at coordinator level and higher</a:t>
            </a:r>
            <a:endParaRPr b="0" i="0" sz="1400" u="none" cap="none" strike="noStrike">
              <a:solidFill>
                <a:srgbClr val="000000"/>
              </a:solidFill>
              <a:latin typeface="Arial"/>
              <a:ea typeface="Arial"/>
              <a:cs typeface="Arial"/>
              <a:sym typeface="Arial"/>
            </a:endParaRPr>
          </a:p>
        </p:txBody>
      </p:sp>
      <p:sp>
        <p:nvSpPr>
          <p:cNvPr id="261" name="Google Shape;261;p7"/>
          <p:cNvSpPr txBox="1"/>
          <p:nvPr/>
        </p:nvSpPr>
        <p:spPr>
          <a:xfrm>
            <a:off x="2832167" y="4525839"/>
            <a:ext cx="1309299" cy="180049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How best can SU functions be supported in a new representative-based system?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
              <a:buFont typeface="Arial"/>
              <a:buNone/>
            </a:pPr>
            <a:r>
              <a:t/>
            </a:r>
            <a:endParaRPr b="0" i="0" sz="3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Are there any questions the SU would like to build into the consultations that would help to identify their scope within this new system? </a:t>
            </a:r>
            <a:endParaRPr b="0" i="0" sz="1400" u="none" cap="none" strike="noStrike">
              <a:solidFill>
                <a:srgbClr val="000000"/>
              </a:solidFill>
              <a:latin typeface="Arial"/>
              <a:ea typeface="Arial"/>
              <a:cs typeface="Arial"/>
              <a:sym typeface="Arial"/>
            </a:endParaRPr>
          </a:p>
        </p:txBody>
      </p:sp>
      <p:sp>
        <p:nvSpPr>
          <p:cNvPr id="262" name="Google Shape;262;p7"/>
          <p:cNvSpPr/>
          <p:nvPr/>
        </p:nvSpPr>
        <p:spPr>
          <a:xfrm>
            <a:off x="9651750" y="4640750"/>
            <a:ext cx="2121900" cy="1100100"/>
          </a:xfrm>
          <a:prstGeom prst="flowChartAlternateProcess">
            <a:avLst/>
          </a:prstGeom>
          <a:solidFill>
            <a:schemeClr val="lt2"/>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All potential models, role additions etc. are pending budgetary and HR approval</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6"/>
          <p:cNvSpPr/>
          <p:nvPr/>
        </p:nvSpPr>
        <p:spPr>
          <a:xfrm>
            <a:off x="2233691" y="3608550"/>
            <a:ext cx="1197000" cy="6036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SU VP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Residence Affairs</a:t>
            </a:r>
            <a:endParaRPr b="0" i="0" sz="1400" u="none" cap="none" strike="noStrike">
              <a:solidFill>
                <a:srgbClr val="000000"/>
              </a:solidFill>
              <a:latin typeface="Arial"/>
              <a:ea typeface="Arial"/>
              <a:cs typeface="Arial"/>
              <a:sym typeface="Arial"/>
            </a:endParaRPr>
          </a:p>
        </p:txBody>
      </p:sp>
      <p:sp>
        <p:nvSpPr>
          <p:cNvPr id="268" name="Google Shape;268;p6"/>
          <p:cNvSpPr/>
          <p:nvPr/>
        </p:nvSpPr>
        <p:spPr>
          <a:xfrm>
            <a:off x="2094917" y="2531575"/>
            <a:ext cx="1479300" cy="6033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400" u="none" cap="none" strike="noStrike">
                <a:solidFill>
                  <a:schemeClr val="dk1"/>
                </a:solidFill>
                <a:latin typeface="Calibri"/>
                <a:ea typeface="Calibri"/>
                <a:cs typeface="Calibri"/>
                <a:sym typeface="Calibri"/>
              </a:rPr>
              <a:t>Students’ Union Executive and Council</a:t>
            </a:r>
            <a:endParaRPr b="0" i="0" sz="1400" u="none" cap="none" strike="noStrike">
              <a:solidFill>
                <a:srgbClr val="000000"/>
              </a:solidFill>
              <a:latin typeface="Arial"/>
              <a:ea typeface="Arial"/>
              <a:cs typeface="Arial"/>
              <a:sym typeface="Arial"/>
            </a:endParaRPr>
          </a:p>
        </p:txBody>
      </p:sp>
      <p:sp>
        <p:nvSpPr>
          <p:cNvPr id="269" name="Google Shape;269;p6"/>
          <p:cNvSpPr txBox="1"/>
          <p:nvPr/>
        </p:nvSpPr>
        <p:spPr>
          <a:xfrm>
            <a:off x="2265448" y="186789"/>
            <a:ext cx="7386300" cy="369291"/>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Sample Model </a:t>
            </a:r>
            <a:r>
              <a:rPr lang="en-US" sz="1800">
                <a:solidFill>
                  <a:schemeClr val="dk1"/>
                </a:solidFill>
                <a:latin typeface="Calibri"/>
                <a:ea typeface="Calibri"/>
                <a:cs typeface="Calibri"/>
                <a:sym typeface="Calibri"/>
              </a:rPr>
              <a:t>C</a:t>
            </a:r>
            <a:endParaRPr b="0" i="0" sz="1800" u="none" cap="none" strike="noStrike">
              <a:solidFill>
                <a:schemeClr val="dk1"/>
              </a:solidFill>
              <a:latin typeface="Calibri"/>
              <a:ea typeface="Calibri"/>
              <a:cs typeface="Calibri"/>
              <a:sym typeface="Calibri"/>
            </a:endParaRPr>
          </a:p>
        </p:txBody>
      </p:sp>
      <p:grpSp>
        <p:nvGrpSpPr>
          <p:cNvPr id="270" name="Google Shape;270;p6"/>
          <p:cNvGrpSpPr/>
          <p:nvPr/>
        </p:nvGrpSpPr>
        <p:grpSpPr>
          <a:xfrm>
            <a:off x="4774155" y="1355927"/>
            <a:ext cx="2675991" cy="4463151"/>
            <a:chOff x="5463698" y="300661"/>
            <a:chExt cx="2790979" cy="4098769"/>
          </a:xfrm>
        </p:grpSpPr>
        <p:sp>
          <p:nvSpPr>
            <p:cNvPr id="271" name="Google Shape;271;p6"/>
            <p:cNvSpPr/>
            <p:nvPr/>
          </p:nvSpPr>
          <p:spPr>
            <a:xfrm>
              <a:off x="5463698" y="300661"/>
              <a:ext cx="2790979" cy="339254"/>
            </a:xfrm>
            <a:custGeom>
              <a:rect b="b" l="l" r="r" t="t"/>
              <a:pathLst>
                <a:path extrusionOk="0" h="551632" w="1592570">
                  <a:moveTo>
                    <a:pt x="0" y="0"/>
                  </a:moveTo>
                  <a:lnTo>
                    <a:pt x="1592570" y="0"/>
                  </a:lnTo>
                  <a:lnTo>
                    <a:pt x="1592570" y="551632"/>
                  </a:lnTo>
                  <a:lnTo>
                    <a:pt x="0" y="551632"/>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600" u="none" cap="none" strike="noStrike">
                  <a:solidFill>
                    <a:schemeClr val="lt1"/>
                  </a:solidFill>
                  <a:latin typeface="Calibri"/>
                  <a:ea typeface="Calibri"/>
                  <a:cs typeface="Calibri"/>
                  <a:sym typeface="Calibri"/>
                </a:rPr>
                <a:t>Senior Admin</a:t>
              </a:r>
              <a:endParaRPr b="0" i="0" sz="1200" u="none" cap="none" strike="noStrike">
                <a:solidFill>
                  <a:schemeClr val="lt1"/>
                </a:solidFill>
                <a:latin typeface="Arial"/>
                <a:ea typeface="Arial"/>
                <a:cs typeface="Arial"/>
                <a:sym typeface="Arial"/>
              </a:endParaRPr>
            </a:p>
          </p:txBody>
        </p:sp>
        <p:sp>
          <p:nvSpPr>
            <p:cNvPr id="272" name="Google Shape;272;p6"/>
            <p:cNvSpPr/>
            <p:nvPr/>
          </p:nvSpPr>
          <p:spPr>
            <a:xfrm>
              <a:off x="5918672" y="885400"/>
              <a:ext cx="1908108" cy="459642"/>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Residence</a:t>
              </a:r>
              <a:endParaRPr b="0" i="0" sz="1400" u="none" cap="none" strike="noStrike">
                <a:solidFill>
                  <a:srgbClr val="000000"/>
                </a:solidFill>
                <a:latin typeface="Arial"/>
                <a:ea typeface="Arial"/>
                <a:cs typeface="Arial"/>
                <a:sym typeface="Arial"/>
              </a:endParaRPr>
            </a:p>
          </p:txBody>
        </p:sp>
        <p:sp>
          <p:nvSpPr>
            <p:cNvPr id="273" name="Google Shape;273;p6"/>
            <p:cNvSpPr/>
            <p:nvPr/>
          </p:nvSpPr>
          <p:spPr>
            <a:xfrm>
              <a:off x="6569681" y="1580437"/>
              <a:ext cx="1014404" cy="563190"/>
            </a:xfrm>
            <a:custGeom>
              <a:rect b="b" l="l" r="r" t="t"/>
              <a:pathLst>
                <a:path extrusionOk="0" h="595968" w="1308908">
                  <a:moveTo>
                    <a:pt x="0" y="0"/>
                  </a:moveTo>
                  <a:lnTo>
                    <a:pt x="1308908" y="0"/>
                  </a:lnTo>
                  <a:lnTo>
                    <a:pt x="1308908" y="595968"/>
                  </a:lnTo>
                  <a:lnTo>
                    <a:pt x="0" y="595968"/>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 Life Coordinators             </a:t>
              </a:r>
              <a:endParaRPr b="0" i="0" sz="1200" u="none" cap="none" strike="noStrike">
                <a:solidFill>
                  <a:srgbClr val="000000"/>
                </a:solidFill>
                <a:latin typeface="Arial"/>
                <a:ea typeface="Arial"/>
                <a:cs typeface="Arial"/>
                <a:sym typeface="Arial"/>
              </a:endParaRPr>
            </a:p>
          </p:txBody>
        </p:sp>
        <p:sp>
          <p:nvSpPr>
            <p:cNvPr id="274" name="Google Shape;274;p6"/>
            <p:cNvSpPr/>
            <p:nvPr/>
          </p:nvSpPr>
          <p:spPr>
            <a:xfrm>
              <a:off x="5519292" y="1590515"/>
              <a:ext cx="1014030" cy="562069"/>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Residence Education Coordinator</a:t>
              </a:r>
              <a:endParaRPr b="0" i="0" sz="1100" u="none" cap="none" strike="noStrike">
                <a:solidFill>
                  <a:srgbClr val="000000"/>
                </a:solidFill>
                <a:latin typeface="Arial"/>
                <a:ea typeface="Arial"/>
                <a:cs typeface="Arial"/>
                <a:sym typeface="Arial"/>
              </a:endParaRPr>
            </a:p>
          </p:txBody>
        </p:sp>
        <p:sp>
          <p:nvSpPr>
            <p:cNvPr id="275" name="Google Shape;275;p6"/>
            <p:cNvSpPr/>
            <p:nvPr/>
          </p:nvSpPr>
          <p:spPr>
            <a:xfrm>
              <a:off x="6511737" y="3893972"/>
              <a:ext cx="1010772" cy="505458"/>
            </a:xfrm>
            <a:custGeom>
              <a:rect b="b" l="l" r="r" t="t"/>
              <a:pathLst>
                <a:path extrusionOk="0" h="315911" w="788126">
                  <a:moveTo>
                    <a:pt x="0" y="0"/>
                  </a:moveTo>
                  <a:lnTo>
                    <a:pt x="788126" y="0"/>
                  </a:lnTo>
                  <a:lnTo>
                    <a:pt x="788126" y="315911"/>
                  </a:lnTo>
                  <a:lnTo>
                    <a:pt x="0" y="315911"/>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000" u="none" cap="none" strike="noStrike">
                  <a:solidFill>
                    <a:schemeClr val="lt1"/>
                  </a:solidFill>
                  <a:latin typeface="Calibri"/>
                  <a:ea typeface="Calibri"/>
                  <a:cs typeface="Calibri"/>
                  <a:sym typeface="Calibri"/>
                </a:rPr>
                <a:t>Community Advisors (CA)</a:t>
              </a:r>
              <a:endParaRPr b="0" i="0" sz="1200" u="none" cap="none" strike="noStrike">
                <a:solidFill>
                  <a:srgbClr val="000000"/>
                </a:solidFill>
                <a:latin typeface="Arial"/>
                <a:ea typeface="Arial"/>
                <a:cs typeface="Arial"/>
                <a:sym typeface="Arial"/>
              </a:endParaRPr>
            </a:p>
          </p:txBody>
        </p:sp>
      </p:grpSp>
      <p:cxnSp>
        <p:nvCxnSpPr>
          <p:cNvPr id="276" name="Google Shape;276;p6"/>
          <p:cNvCxnSpPr/>
          <p:nvPr/>
        </p:nvCxnSpPr>
        <p:spPr>
          <a:xfrm flipH="1">
            <a:off x="6268716" y="2461700"/>
            <a:ext cx="2700" cy="290100"/>
          </a:xfrm>
          <a:prstGeom prst="straightConnector1">
            <a:avLst/>
          </a:prstGeom>
          <a:noFill/>
          <a:ln cap="flat" cmpd="sng" w="9525">
            <a:solidFill>
              <a:schemeClr val="accent1"/>
            </a:solidFill>
            <a:prstDash val="solid"/>
            <a:miter lim="800000"/>
            <a:headEnd len="sm" w="sm" type="none"/>
            <a:tailEnd len="sm" w="sm" type="none"/>
          </a:ln>
        </p:spPr>
      </p:cxnSp>
      <p:cxnSp>
        <p:nvCxnSpPr>
          <p:cNvPr id="277" name="Google Shape;277;p6"/>
          <p:cNvCxnSpPr/>
          <p:nvPr/>
        </p:nvCxnSpPr>
        <p:spPr>
          <a:xfrm>
            <a:off x="5967473"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78" name="Google Shape;278;p6"/>
          <p:cNvCxnSpPr/>
          <p:nvPr/>
        </p:nvCxnSpPr>
        <p:spPr>
          <a:xfrm>
            <a:off x="6497648" y="337196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79" name="Google Shape;279;p6"/>
          <p:cNvCxnSpPr/>
          <p:nvPr/>
        </p:nvCxnSpPr>
        <p:spPr>
          <a:xfrm>
            <a:off x="5408673" y="248164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80" name="Google Shape;280;p6"/>
          <p:cNvCxnSpPr/>
          <p:nvPr/>
        </p:nvCxnSpPr>
        <p:spPr>
          <a:xfrm flipH="1">
            <a:off x="6144191" y="1711475"/>
            <a:ext cx="6900" cy="339900"/>
          </a:xfrm>
          <a:prstGeom prst="straightConnector1">
            <a:avLst/>
          </a:prstGeom>
          <a:noFill/>
          <a:ln cap="flat" cmpd="sng" w="9525">
            <a:solidFill>
              <a:schemeClr val="accent1"/>
            </a:solidFill>
            <a:prstDash val="solid"/>
            <a:miter lim="800000"/>
            <a:headEnd len="sm" w="sm" type="none"/>
            <a:tailEnd len="sm" w="sm" type="none"/>
          </a:ln>
        </p:spPr>
      </p:cxnSp>
      <p:sp>
        <p:nvSpPr>
          <p:cNvPr id="281" name="Google Shape;281;p6"/>
          <p:cNvSpPr/>
          <p:nvPr/>
        </p:nvSpPr>
        <p:spPr>
          <a:xfrm>
            <a:off x="7145907" y="2030000"/>
            <a:ext cx="1827597" cy="487810"/>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l">
              <a:lnSpc>
                <a:spcPct val="90000"/>
              </a:lnSpc>
              <a:spcBef>
                <a:spcPts val="0"/>
              </a:spcBef>
              <a:spcAft>
                <a:spcPts val="0"/>
              </a:spcAft>
              <a:buClr>
                <a:schemeClr val="dk1"/>
              </a:buClr>
              <a:buSzPts val="1800"/>
              <a:buFont typeface="Arial"/>
              <a:buNone/>
            </a:pPr>
            <a:r>
              <a:t/>
            </a:r>
            <a:endParaRPr b="0" i="0" sz="1400" u="none" cap="none" strike="noStrike">
              <a:solidFill>
                <a:srgbClr val="9FC5E8"/>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1800"/>
              <a:buFont typeface="Arial"/>
              <a:buNone/>
            </a:pPr>
            <a:r>
              <a:rPr b="0" i="0" lang="en-US" sz="1100" u="none" cap="none" strike="noStrike">
                <a:solidFill>
                  <a:schemeClr val="lt1"/>
                </a:solidFill>
                <a:latin typeface="Calibri"/>
                <a:ea typeface="Calibri"/>
                <a:cs typeface="Calibri"/>
                <a:sym typeface="Calibri"/>
              </a:rPr>
              <a:t>Other Student Supports &amp; Service Departments</a:t>
            </a:r>
            <a:endParaRPr b="0" i="0" sz="11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282" name="Google Shape;282;p6"/>
          <p:cNvCxnSpPr/>
          <p:nvPr/>
        </p:nvCxnSpPr>
        <p:spPr>
          <a:xfrm>
            <a:off x="7401679" y="1726650"/>
            <a:ext cx="557400" cy="316500"/>
          </a:xfrm>
          <a:prstGeom prst="straightConnector1">
            <a:avLst/>
          </a:prstGeom>
          <a:noFill/>
          <a:ln cap="flat" cmpd="sng" w="9525">
            <a:solidFill>
              <a:schemeClr val="accent1"/>
            </a:solidFill>
            <a:prstDash val="solid"/>
            <a:miter lim="800000"/>
            <a:headEnd len="sm" w="sm" type="none"/>
            <a:tailEnd len="sm" w="sm" type="none"/>
          </a:ln>
        </p:spPr>
      </p:cxnSp>
      <p:sp>
        <p:nvSpPr>
          <p:cNvPr id="283" name="Google Shape;283;p6"/>
          <p:cNvSpPr/>
          <p:nvPr/>
        </p:nvSpPr>
        <p:spPr>
          <a:xfrm>
            <a:off x="3737979" y="1997650"/>
            <a:ext cx="1429068" cy="503174"/>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Conduct</a:t>
            </a:r>
            <a:endParaRPr b="0" i="0" sz="1400" u="none" cap="none" strike="noStrike">
              <a:solidFill>
                <a:srgbClr val="000000"/>
              </a:solidFill>
              <a:latin typeface="Arial"/>
              <a:ea typeface="Arial"/>
              <a:cs typeface="Arial"/>
              <a:sym typeface="Arial"/>
            </a:endParaRPr>
          </a:p>
        </p:txBody>
      </p:sp>
      <p:cxnSp>
        <p:nvCxnSpPr>
          <p:cNvPr id="284" name="Google Shape;284;p6"/>
          <p:cNvCxnSpPr/>
          <p:nvPr/>
        </p:nvCxnSpPr>
        <p:spPr>
          <a:xfrm flipH="1">
            <a:off x="4482666" y="1747750"/>
            <a:ext cx="358800" cy="249900"/>
          </a:xfrm>
          <a:prstGeom prst="straightConnector1">
            <a:avLst/>
          </a:prstGeom>
          <a:noFill/>
          <a:ln cap="flat" cmpd="sng" w="9525">
            <a:solidFill>
              <a:schemeClr val="accent1"/>
            </a:solidFill>
            <a:prstDash val="solid"/>
            <a:miter lim="800000"/>
            <a:headEnd len="sm" w="sm" type="none"/>
            <a:tailEnd len="sm" w="sm" type="none"/>
          </a:ln>
        </p:spPr>
      </p:cxnSp>
      <p:sp>
        <p:nvSpPr>
          <p:cNvPr id="285" name="Google Shape;285;p6"/>
          <p:cNvSpPr/>
          <p:nvPr/>
        </p:nvSpPr>
        <p:spPr>
          <a:xfrm>
            <a:off x="5559101" y="3670487"/>
            <a:ext cx="1418627" cy="612867"/>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630"/>
              </a:spcBef>
              <a:spcAft>
                <a:spcPts val="0"/>
              </a:spcAft>
              <a:buClr>
                <a:schemeClr val="dk1"/>
              </a:buClr>
              <a:buSzPts val="1800"/>
              <a:buFont typeface="Arial"/>
              <a:buNone/>
            </a:pPr>
            <a:r>
              <a:rPr b="1" i="1" lang="en-US" sz="1000" u="none" cap="none" strike="noStrike">
                <a:solidFill>
                  <a:schemeClr val="lt1"/>
                </a:solidFill>
                <a:latin typeface="Calibri"/>
                <a:ea typeface="Calibri"/>
                <a:cs typeface="Calibri"/>
                <a:sym typeface="Calibri"/>
              </a:rPr>
              <a:t>*Associate Residence Life Coordinator (ARLC)</a:t>
            </a:r>
            <a:endParaRPr b="0" i="1" sz="200" u="none" cap="none" strike="noStrike">
              <a:solidFill>
                <a:schemeClr val="lt1"/>
              </a:solidFill>
              <a:latin typeface="Calibri"/>
              <a:ea typeface="Calibri"/>
              <a:cs typeface="Calibri"/>
              <a:sym typeface="Calibri"/>
            </a:endParaRPr>
          </a:p>
          <a:p>
            <a:pPr indent="0" lvl="0" marL="0" marR="0" rtl="0" algn="ctr">
              <a:lnSpc>
                <a:spcPct val="90000"/>
              </a:lnSpc>
              <a:spcBef>
                <a:spcPts val="630"/>
              </a:spcBef>
              <a:spcAft>
                <a:spcPts val="0"/>
              </a:spcAft>
              <a:buClr>
                <a:srgbClr val="000000"/>
              </a:buClr>
              <a:buSzPts val="1800"/>
              <a:buFont typeface="Arial"/>
              <a:buNone/>
            </a:pPr>
            <a:r>
              <a:t/>
            </a:r>
            <a:endParaRPr b="0" i="1" sz="200" u="none" cap="none" strike="noStrike">
              <a:solidFill>
                <a:schemeClr val="lt1"/>
              </a:solidFill>
              <a:latin typeface="Calibri"/>
              <a:ea typeface="Calibri"/>
              <a:cs typeface="Calibri"/>
              <a:sym typeface="Calibri"/>
            </a:endParaRPr>
          </a:p>
        </p:txBody>
      </p:sp>
      <p:sp>
        <p:nvSpPr>
          <p:cNvPr id="286" name="Google Shape;286;p6"/>
          <p:cNvSpPr/>
          <p:nvPr/>
        </p:nvSpPr>
        <p:spPr>
          <a:xfrm>
            <a:off x="5444719" y="5962571"/>
            <a:ext cx="1664444" cy="551827"/>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28575">
            <a:solidFill>
              <a:schemeClr val="accent4"/>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0" lang="en-US" sz="1000" u="none" cap="none" strike="noStrike">
                <a:solidFill>
                  <a:schemeClr val="lt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Council (CC) </a:t>
            </a:r>
            <a:endParaRPr b="0" i="1" sz="10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500"/>
              <a:buFont typeface="Arial"/>
              <a:buNone/>
            </a:pPr>
            <a:r>
              <a:t/>
            </a:r>
            <a:endParaRPr b="0" i="0" sz="700" u="none" cap="none" strike="noStrike">
              <a:solidFill>
                <a:schemeClr val="lt1"/>
              </a:solidFill>
              <a:latin typeface="Calibri"/>
              <a:ea typeface="Calibri"/>
              <a:cs typeface="Calibri"/>
              <a:sym typeface="Calibri"/>
            </a:endParaRPr>
          </a:p>
        </p:txBody>
      </p:sp>
      <p:cxnSp>
        <p:nvCxnSpPr>
          <p:cNvPr id="287" name="Google Shape;287;p6"/>
          <p:cNvCxnSpPr/>
          <p:nvPr/>
        </p:nvCxnSpPr>
        <p:spPr>
          <a:xfrm>
            <a:off x="6269741" y="4266425"/>
            <a:ext cx="7200" cy="303000"/>
          </a:xfrm>
          <a:prstGeom prst="straightConnector1">
            <a:avLst/>
          </a:prstGeom>
          <a:noFill/>
          <a:ln cap="flat" cmpd="sng" w="9525">
            <a:solidFill>
              <a:schemeClr val="accent1"/>
            </a:solidFill>
            <a:prstDash val="solid"/>
            <a:miter lim="800000"/>
            <a:headEnd len="sm" w="sm" type="none"/>
            <a:tailEnd len="sm" w="sm" type="none"/>
          </a:ln>
        </p:spPr>
      </p:cxnSp>
      <p:cxnSp>
        <p:nvCxnSpPr>
          <p:cNvPr id="288" name="Google Shape;288;p6"/>
          <p:cNvCxnSpPr>
            <a:stCxn id="267" idx="2"/>
          </p:cNvCxnSpPr>
          <p:nvPr/>
        </p:nvCxnSpPr>
        <p:spPr>
          <a:xfrm flipH="1" rot="-5400000">
            <a:off x="3078041" y="3966300"/>
            <a:ext cx="2077500" cy="2569200"/>
          </a:xfrm>
          <a:prstGeom prst="bentConnector2">
            <a:avLst/>
          </a:prstGeom>
          <a:noFill/>
          <a:ln cap="flat" cmpd="sng" w="9525">
            <a:solidFill>
              <a:schemeClr val="accent5"/>
            </a:solidFill>
            <a:prstDash val="dash"/>
            <a:round/>
            <a:headEnd len="sm" w="sm" type="none"/>
            <a:tailEnd len="sm" w="sm" type="none"/>
          </a:ln>
        </p:spPr>
      </p:cxnSp>
      <p:cxnSp>
        <p:nvCxnSpPr>
          <p:cNvPr id="289" name="Google Shape;289;p6"/>
          <p:cNvCxnSpPr>
            <a:stCxn id="268" idx="2"/>
            <a:endCxn id="267" idx="0"/>
          </p:cNvCxnSpPr>
          <p:nvPr/>
        </p:nvCxnSpPr>
        <p:spPr>
          <a:xfrm flipH="1">
            <a:off x="2832167" y="3134875"/>
            <a:ext cx="2400" cy="473700"/>
          </a:xfrm>
          <a:prstGeom prst="straightConnector1">
            <a:avLst/>
          </a:prstGeom>
          <a:noFill/>
          <a:ln cap="flat" cmpd="sng" w="9525">
            <a:solidFill>
              <a:srgbClr val="FFBE00"/>
            </a:solidFill>
            <a:prstDash val="solid"/>
            <a:round/>
            <a:headEnd len="sm" w="sm" type="none"/>
            <a:tailEnd len="sm" w="sm" type="none"/>
          </a:ln>
        </p:spPr>
      </p:cxnSp>
      <p:sp>
        <p:nvSpPr>
          <p:cNvPr id="290" name="Google Shape;290;p6"/>
          <p:cNvSpPr/>
          <p:nvPr/>
        </p:nvSpPr>
        <p:spPr>
          <a:xfrm flipH="1">
            <a:off x="9531663" y="423954"/>
            <a:ext cx="2491598" cy="83095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Sample </a:t>
            </a:r>
            <a:r>
              <a:rPr lang="en-US" sz="1200">
                <a:solidFill>
                  <a:schemeClr val="dk1"/>
                </a:solidFill>
                <a:latin typeface="Calibri"/>
                <a:ea typeface="Calibri"/>
                <a:cs typeface="Calibri"/>
                <a:sym typeface="Calibri"/>
              </a:rPr>
              <a:t>C</a:t>
            </a:r>
            <a:r>
              <a:rPr b="0" i="0" lang="en-US" sz="1200" u="none" cap="none" strike="noStrike">
                <a:solidFill>
                  <a:schemeClr val="dk1"/>
                </a:solidFill>
                <a:latin typeface="Calibri"/>
                <a:ea typeface="Calibri"/>
                <a:cs typeface="Calibri"/>
                <a:sym typeface="Calibri"/>
              </a:rPr>
              <a:t> Uses Elements</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ARLC</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SCA</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CA</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CC</a:t>
            </a:r>
            <a:endParaRPr b="0" i="0" sz="1200" u="none" cap="none" strike="noStrike">
              <a:solidFill>
                <a:schemeClr val="dk1"/>
              </a:solidFill>
              <a:latin typeface="Calibri"/>
              <a:ea typeface="Calibri"/>
              <a:cs typeface="Calibri"/>
              <a:sym typeface="Calibri"/>
            </a:endParaRPr>
          </a:p>
        </p:txBody>
      </p:sp>
      <p:sp>
        <p:nvSpPr>
          <p:cNvPr id="291" name="Google Shape;291;p6"/>
          <p:cNvSpPr/>
          <p:nvPr/>
        </p:nvSpPr>
        <p:spPr>
          <a:xfrm>
            <a:off x="5577008" y="4511256"/>
            <a:ext cx="1416656"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*Senior Community Advisor (SCA)</a:t>
            </a:r>
            <a:endParaRPr b="0" i="1" sz="1000" u="none" cap="none" strike="noStrike">
              <a:solidFill>
                <a:srgbClr val="000000"/>
              </a:solidFill>
              <a:latin typeface="Arial"/>
              <a:ea typeface="Arial"/>
              <a:cs typeface="Arial"/>
              <a:sym typeface="Arial"/>
            </a:endParaRPr>
          </a:p>
        </p:txBody>
      </p:sp>
      <p:cxnSp>
        <p:nvCxnSpPr>
          <p:cNvPr id="292" name="Google Shape;292;p6"/>
          <p:cNvCxnSpPr/>
          <p:nvPr/>
        </p:nvCxnSpPr>
        <p:spPr>
          <a:xfrm>
            <a:off x="6265017" y="505562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293" name="Google Shape;293;p6"/>
          <p:cNvCxnSpPr/>
          <p:nvPr/>
        </p:nvCxnSpPr>
        <p:spPr>
          <a:xfrm>
            <a:off x="6265017" y="5741425"/>
            <a:ext cx="2700" cy="298500"/>
          </a:xfrm>
          <a:prstGeom prst="straightConnector1">
            <a:avLst/>
          </a:prstGeom>
          <a:noFill/>
          <a:ln cap="flat" cmpd="sng" w="9525">
            <a:solidFill>
              <a:schemeClr val="accent1"/>
            </a:solidFill>
            <a:prstDash val="solid"/>
            <a:miter lim="800000"/>
            <a:headEnd len="sm" w="sm" type="none"/>
            <a:tailEnd len="sm" w="sm" type="none"/>
          </a:ln>
        </p:spPr>
      </p:cxnSp>
      <p:grpSp>
        <p:nvGrpSpPr>
          <p:cNvPr id="294" name="Google Shape;294;p6"/>
          <p:cNvGrpSpPr/>
          <p:nvPr/>
        </p:nvGrpSpPr>
        <p:grpSpPr>
          <a:xfrm>
            <a:off x="474159" y="296479"/>
            <a:ext cx="3048561" cy="478801"/>
            <a:chOff x="8763944" y="714081"/>
            <a:chExt cx="2371500" cy="391984"/>
          </a:xfrm>
        </p:grpSpPr>
        <p:sp>
          <p:nvSpPr>
            <p:cNvPr id="295" name="Google Shape;295;p6"/>
            <p:cNvSpPr/>
            <p:nvPr/>
          </p:nvSpPr>
          <p:spPr>
            <a:xfrm>
              <a:off x="8764524" y="750788"/>
              <a:ext cx="200100" cy="13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296" name="Google Shape;296;p6"/>
            <p:cNvSpPr/>
            <p:nvPr/>
          </p:nvSpPr>
          <p:spPr>
            <a:xfrm>
              <a:off x="8763944" y="925078"/>
              <a:ext cx="200100" cy="136500"/>
            </a:xfrm>
            <a:prstGeom prst="rect">
              <a:avLst/>
            </a:prstGeom>
            <a:solidFill>
              <a:srgbClr val="FFD966"/>
            </a:solidFill>
            <a:ln cap="flat" cmpd="sng" w="12700">
              <a:solidFill>
                <a:srgbClr val="FEE5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297" name="Google Shape;297;p6"/>
            <p:cNvSpPr txBox="1"/>
            <p:nvPr/>
          </p:nvSpPr>
          <p:spPr>
            <a:xfrm>
              <a:off x="8964044" y="714081"/>
              <a:ext cx="2171400" cy="2128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University staff / University supported</a:t>
              </a:r>
              <a:endParaRPr b="0" i="0" sz="1000" u="none" cap="none" strike="noStrike">
                <a:solidFill>
                  <a:srgbClr val="000000"/>
                </a:solidFill>
                <a:latin typeface="Arial"/>
                <a:ea typeface="Arial"/>
                <a:cs typeface="Arial"/>
                <a:sym typeface="Arial"/>
              </a:endParaRPr>
            </a:p>
          </p:txBody>
        </p:sp>
        <p:sp>
          <p:nvSpPr>
            <p:cNvPr id="298" name="Google Shape;298;p6"/>
            <p:cNvSpPr txBox="1"/>
            <p:nvPr/>
          </p:nvSpPr>
          <p:spPr>
            <a:xfrm>
              <a:off x="8952602" y="893235"/>
              <a:ext cx="1742400" cy="2128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Students’ Union</a:t>
              </a:r>
              <a:endParaRPr b="0" i="0" sz="1000" u="none" cap="none" strike="noStrike">
                <a:solidFill>
                  <a:srgbClr val="000000"/>
                </a:solidFill>
                <a:latin typeface="Arial"/>
                <a:ea typeface="Arial"/>
                <a:cs typeface="Arial"/>
                <a:sym typeface="Arial"/>
              </a:endParaRPr>
            </a:p>
          </p:txBody>
        </p:sp>
      </p:grpSp>
      <p:sp>
        <p:nvSpPr>
          <p:cNvPr id="299" name="Google Shape;299;p6"/>
          <p:cNvSpPr txBox="1"/>
          <p:nvPr/>
        </p:nvSpPr>
        <p:spPr>
          <a:xfrm>
            <a:off x="732067" y="765154"/>
            <a:ext cx="2791500" cy="4000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Governed by Res.Life with representation to SU</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Arial"/>
              <a:buNone/>
            </a:pPr>
            <a:r>
              <a:rPr b="0" i="0" lang="en-US" sz="1000" u="none" cap="none" strike="noStrike">
                <a:solidFill>
                  <a:schemeClr val="dk1"/>
                </a:solidFill>
                <a:latin typeface="Calibri"/>
                <a:ea typeface="Calibri"/>
                <a:cs typeface="Calibri"/>
                <a:sym typeface="Calibri"/>
              </a:rPr>
              <a:t>Updated or new role, or shifting title</a:t>
            </a:r>
            <a:endParaRPr b="0" i="0" sz="1000" u="none" cap="none" strike="noStrike">
              <a:solidFill>
                <a:schemeClr val="dk1"/>
              </a:solidFill>
              <a:latin typeface="Calibri"/>
              <a:ea typeface="Calibri"/>
              <a:cs typeface="Calibri"/>
              <a:sym typeface="Calibri"/>
            </a:endParaRPr>
          </a:p>
        </p:txBody>
      </p:sp>
      <p:sp>
        <p:nvSpPr>
          <p:cNvPr id="300" name="Google Shape;300;p6"/>
          <p:cNvSpPr/>
          <p:nvPr/>
        </p:nvSpPr>
        <p:spPr>
          <a:xfrm>
            <a:off x="482257" y="782594"/>
            <a:ext cx="257100" cy="157800"/>
          </a:xfrm>
          <a:prstGeom prst="rect">
            <a:avLst/>
          </a:prstGeom>
          <a:solidFill>
            <a:schemeClr val="accent1"/>
          </a:solidFill>
          <a:ln cap="flat" cmpd="sng" w="19050">
            <a:solidFill>
              <a:srgbClr val="FFC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01" name="Google Shape;301;p6"/>
          <p:cNvSpPr/>
          <p:nvPr/>
        </p:nvSpPr>
        <p:spPr>
          <a:xfrm>
            <a:off x="474966" y="1007342"/>
            <a:ext cx="257100" cy="157800"/>
          </a:xfrm>
          <a:prstGeom prst="rect">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2000" u="none" cap="none" strike="noStrike">
                <a:solidFill>
                  <a:schemeClr val="dk1"/>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302" name="Google Shape;302;p6"/>
          <p:cNvSpPr/>
          <p:nvPr/>
        </p:nvSpPr>
        <p:spPr>
          <a:xfrm>
            <a:off x="839275" y="1219594"/>
            <a:ext cx="1575524" cy="5174004"/>
          </a:xfrm>
          <a:prstGeom prst="upDownArrow">
            <a:avLst>
              <a:gd fmla="val 50000" name="adj1"/>
              <a:gd fmla="val 50000" name="adj2"/>
            </a:avLst>
          </a:prstGeom>
          <a:solidFill>
            <a:schemeClr val="accent6"/>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800"/>
              <a:buFont typeface="Arial"/>
              <a:buNone/>
            </a:pPr>
            <a:r>
              <a:rPr b="1" i="0" lang="en-US" sz="800" u="none" cap="none" strike="noStrike">
                <a:solidFill>
                  <a:srgbClr val="595959"/>
                </a:solidFill>
                <a:latin typeface="Arial"/>
                <a:ea typeface="Arial"/>
                <a:cs typeface="Arial"/>
                <a:sym typeface="Arial"/>
              </a:rPr>
              <a:t>Uni &amp; SU</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800"/>
              <a:buFont typeface="Arial"/>
              <a:buNone/>
            </a:pPr>
            <a:r>
              <a:rPr b="1" i="0" lang="en-US" sz="800" u="sng" cap="none" strike="noStrike">
                <a:solidFill>
                  <a:srgbClr val="595959"/>
                </a:solidFill>
                <a:latin typeface="Arial"/>
                <a:ea typeface="Arial"/>
                <a:cs typeface="Arial"/>
                <a:sym typeface="Arial"/>
              </a:rPr>
              <a:t>Partnership</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Extended 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Home Coming</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Substance Strategy</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The Hub</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Community Events</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Others?</a:t>
            </a:r>
            <a:endParaRPr b="0" i="0" sz="1400" u="none" cap="none" strike="noStrike">
              <a:solidFill>
                <a:srgbClr val="000000"/>
              </a:solidFill>
              <a:latin typeface="Arial"/>
              <a:ea typeface="Arial"/>
              <a:cs typeface="Arial"/>
              <a:sym typeface="Arial"/>
            </a:endParaRPr>
          </a:p>
        </p:txBody>
      </p:sp>
      <p:sp>
        <p:nvSpPr>
          <p:cNvPr id="303" name="Google Shape;303;p6"/>
          <p:cNvSpPr/>
          <p:nvPr/>
        </p:nvSpPr>
        <p:spPr>
          <a:xfrm rot="-5400000">
            <a:off x="2795625" y="4779598"/>
            <a:ext cx="1880211" cy="1078106"/>
          </a:xfrm>
          <a:prstGeom prst="leftUpArrow">
            <a:avLst/>
          </a:prstGeom>
          <a:solidFill>
            <a:srgbClr val="D8D8D8"/>
          </a:solidFill>
          <a:ln cap="flat" cmpd="sng" w="25400">
            <a:solidFill>
              <a:srgbClr val="D5DBE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04" name="Google Shape;304;p6"/>
          <p:cNvSpPr txBox="1"/>
          <p:nvPr/>
        </p:nvSpPr>
        <p:spPr>
          <a:xfrm>
            <a:off x="2832167" y="4525839"/>
            <a:ext cx="1309299" cy="180049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How best can SU functions be supported in a new representative-based system?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
              <a:buFont typeface="Arial"/>
              <a:buNone/>
            </a:pPr>
            <a:r>
              <a:t/>
            </a:r>
            <a:endParaRPr b="0" i="0" sz="3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Are there any questions the SU would like to build into the consultations that would help to identify their scope within this new system? </a:t>
            </a:r>
            <a:endParaRPr b="0" i="0" sz="1400" u="none" cap="none" strike="noStrike">
              <a:solidFill>
                <a:srgbClr val="000000"/>
              </a:solidFill>
              <a:latin typeface="Arial"/>
              <a:ea typeface="Arial"/>
              <a:cs typeface="Arial"/>
              <a:sym typeface="Arial"/>
            </a:endParaRPr>
          </a:p>
        </p:txBody>
      </p:sp>
      <p:sp>
        <p:nvSpPr>
          <p:cNvPr id="305" name="Google Shape;305;p6"/>
          <p:cNvSpPr txBox="1"/>
          <p:nvPr/>
        </p:nvSpPr>
        <p:spPr>
          <a:xfrm>
            <a:off x="6932286" y="2772809"/>
            <a:ext cx="2287105" cy="5078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900"/>
              <a:buFont typeface="Arial"/>
              <a:buNone/>
            </a:pPr>
            <a:r>
              <a:rPr b="0" i="1" lang="en-US" sz="900" u="none" cap="none" strike="noStrike">
                <a:solidFill>
                  <a:srgbClr val="595959"/>
                </a:solidFill>
                <a:latin typeface="Calibri"/>
                <a:ea typeface="Calibri"/>
                <a:cs typeface="Calibri"/>
                <a:sym typeface="Calibri"/>
              </a:rPr>
              <a:t>Acknowledging that change to res staff at lower level may necessitate change at coordinator level and higher</a:t>
            </a:r>
            <a:endParaRPr b="0" i="0" sz="1400" u="none" cap="none" strike="noStrike">
              <a:solidFill>
                <a:srgbClr val="000000"/>
              </a:solidFill>
              <a:latin typeface="Arial"/>
              <a:ea typeface="Arial"/>
              <a:cs typeface="Arial"/>
              <a:sym typeface="Arial"/>
            </a:endParaRPr>
          </a:p>
        </p:txBody>
      </p:sp>
      <p:sp>
        <p:nvSpPr>
          <p:cNvPr id="306" name="Google Shape;306;p6"/>
          <p:cNvSpPr/>
          <p:nvPr/>
        </p:nvSpPr>
        <p:spPr>
          <a:xfrm>
            <a:off x="9651750" y="4640750"/>
            <a:ext cx="2121900" cy="1100100"/>
          </a:xfrm>
          <a:prstGeom prst="flowChartAlternateProcess">
            <a:avLst/>
          </a:prstGeom>
          <a:solidFill>
            <a:schemeClr val="lt2"/>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All potential models, role additions etc. are pending budgetary and HR approval</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8"/>
          <p:cNvSpPr/>
          <p:nvPr/>
        </p:nvSpPr>
        <p:spPr>
          <a:xfrm>
            <a:off x="2233691" y="3608550"/>
            <a:ext cx="1197000" cy="6036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SU VP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Residence Affairs</a:t>
            </a:r>
            <a:endParaRPr b="0" i="0" sz="1400" u="none" cap="none" strike="noStrike">
              <a:solidFill>
                <a:srgbClr val="000000"/>
              </a:solidFill>
              <a:latin typeface="Arial"/>
              <a:ea typeface="Arial"/>
              <a:cs typeface="Arial"/>
              <a:sym typeface="Arial"/>
            </a:endParaRPr>
          </a:p>
        </p:txBody>
      </p:sp>
      <p:sp>
        <p:nvSpPr>
          <p:cNvPr id="312" name="Google Shape;312;p8"/>
          <p:cNvSpPr/>
          <p:nvPr/>
        </p:nvSpPr>
        <p:spPr>
          <a:xfrm>
            <a:off x="2094917" y="2531575"/>
            <a:ext cx="1479300" cy="603300"/>
          </a:xfrm>
          <a:prstGeom prst="rect">
            <a:avLst/>
          </a:prstGeom>
          <a:gradFill>
            <a:gsLst>
              <a:gs pos="0">
                <a:srgbClr val="FFDC9B"/>
              </a:gs>
              <a:gs pos="50000">
                <a:srgbClr val="FFD68D"/>
              </a:gs>
              <a:gs pos="100000">
                <a:srgbClr val="FFD478"/>
              </a:gs>
            </a:gsLst>
            <a:lin ang="5400012" scaled="0"/>
          </a:gradFill>
          <a:ln cap="flat" cmpd="sng" w="952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400" u="none" cap="none" strike="noStrike">
                <a:solidFill>
                  <a:schemeClr val="dk1"/>
                </a:solidFill>
                <a:latin typeface="Calibri"/>
                <a:ea typeface="Calibri"/>
                <a:cs typeface="Calibri"/>
                <a:sym typeface="Calibri"/>
              </a:rPr>
              <a:t>Students’ Union Executive and Council</a:t>
            </a:r>
            <a:endParaRPr b="0" i="0" sz="1400" u="none" cap="none" strike="noStrike">
              <a:solidFill>
                <a:srgbClr val="000000"/>
              </a:solidFill>
              <a:latin typeface="Arial"/>
              <a:ea typeface="Arial"/>
              <a:cs typeface="Arial"/>
              <a:sym typeface="Arial"/>
            </a:endParaRPr>
          </a:p>
        </p:txBody>
      </p:sp>
      <p:sp>
        <p:nvSpPr>
          <p:cNvPr id="313" name="Google Shape;313;p8"/>
          <p:cNvSpPr txBox="1"/>
          <p:nvPr/>
        </p:nvSpPr>
        <p:spPr>
          <a:xfrm>
            <a:off x="2265448" y="186789"/>
            <a:ext cx="7386300" cy="369300"/>
          </a:xfrm>
          <a:prstGeom prst="rect">
            <a:avLst/>
          </a:prstGeom>
          <a:noFill/>
          <a:ln>
            <a:noFill/>
          </a:ln>
        </p:spPr>
        <p:txBody>
          <a:bodyPr anchorCtr="0" anchor="t" bIns="45700" lIns="91425" spcFirstLastPara="1" rIns="91425" wrap="square" tIns="45700">
            <a:spAutoFit/>
          </a:bodyPr>
          <a:lstStyle/>
          <a:p>
            <a:pPr indent="0" lvl="0" marL="45720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Sample Model D</a:t>
            </a:r>
            <a:endParaRPr b="0" i="0" sz="1800" u="none" cap="none" strike="noStrike">
              <a:solidFill>
                <a:schemeClr val="dk1"/>
              </a:solidFill>
              <a:latin typeface="Calibri"/>
              <a:ea typeface="Calibri"/>
              <a:cs typeface="Calibri"/>
              <a:sym typeface="Calibri"/>
            </a:endParaRPr>
          </a:p>
        </p:txBody>
      </p:sp>
      <p:grpSp>
        <p:nvGrpSpPr>
          <p:cNvPr id="314" name="Google Shape;314;p8"/>
          <p:cNvGrpSpPr/>
          <p:nvPr/>
        </p:nvGrpSpPr>
        <p:grpSpPr>
          <a:xfrm>
            <a:off x="4774154" y="1279727"/>
            <a:ext cx="2675991" cy="3701149"/>
            <a:chOff x="5463698" y="300661"/>
            <a:chExt cx="2790979" cy="3398980"/>
          </a:xfrm>
        </p:grpSpPr>
        <p:sp>
          <p:nvSpPr>
            <p:cNvPr id="315" name="Google Shape;315;p8"/>
            <p:cNvSpPr/>
            <p:nvPr/>
          </p:nvSpPr>
          <p:spPr>
            <a:xfrm>
              <a:off x="5463698" y="300661"/>
              <a:ext cx="2790979" cy="339254"/>
            </a:xfrm>
            <a:custGeom>
              <a:rect b="b" l="l" r="r" t="t"/>
              <a:pathLst>
                <a:path extrusionOk="0" h="551632" w="1592570">
                  <a:moveTo>
                    <a:pt x="0" y="0"/>
                  </a:moveTo>
                  <a:lnTo>
                    <a:pt x="1592570" y="0"/>
                  </a:lnTo>
                  <a:lnTo>
                    <a:pt x="1592570" y="551632"/>
                  </a:lnTo>
                  <a:lnTo>
                    <a:pt x="0" y="551632"/>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600" u="none" cap="none" strike="noStrike">
                  <a:solidFill>
                    <a:schemeClr val="lt1"/>
                  </a:solidFill>
                  <a:latin typeface="Calibri"/>
                  <a:ea typeface="Calibri"/>
                  <a:cs typeface="Calibri"/>
                  <a:sym typeface="Calibri"/>
                </a:rPr>
                <a:t>Senior Admin</a:t>
              </a:r>
              <a:endParaRPr b="0" i="0" sz="1200" u="none" cap="none" strike="noStrike">
                <a:solidFill>
                  <a:schemeClr val="lt1"/>
                </a:solidFill>
                <a:latin typeface="Arial"/>
                <a:ea typeface="Arial"/>
                <a:cs typeface="Arial"/>
                <a:sym typeface="Arial"/>
              </a:endParaRPr>
            </a:p>
          </p:txBody>
        </p:sp>
        <p:sp>
          <p:nvSpPr>
            <p:cNvPr id="316" name="Google Shape;316;p8"/>
            <p:cNvSpPr/>
            <p:nvPr/>
          </p:nvSpPr>
          <p:spPr>
            <a:xfrm>
              <a:off x="5951369" y="926060"/>
              <a:ext cx="1908108" cy="459642"/>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Residence</a:t>
              </a:r>
              <a:endParaRPr b="0" i="0" sz="1400" u="none" cap="none" strike="noStrike">
                <a:solidFill>
                  <a:srgbClr val="000000"/>
                </a:solidFill>
                <a:latin typeface="Arial"/>
                <a:ea typeface="Arial"/>
                <a:cs typeface="Arial"/>
                <a:sym typeface="Arial"/>
              </a:endParaRPr>
            </a:p>
          </p:txBody>
        </p:sp>
        <p:sp>
          <p:nvSpPr>
            <p:cNvPr id="317" name="Google Shape;317;p8"/>
            <p:cNvSpPr/>
            <p:nvPr/>
          </p:nvSpPr>
          <p:spPr>
            <a:xfrm>
              <a:off x="6569681" y="1580437"/>
              <a:ext cx="1014404" cy="563190"/>
            </a:xfrm>
            <a:custGeom>
              <a:rect b="b" l="l" r="r" t="t"/>
              <a:pathLst>
                <a:path extrusionOk="0" h="595968" w="1308908">
                  <a:moveTo>
                    <a:pt x="0" y="0"/>
                  </a:moveTo>
                  <a:lnTo>
                    <a:pt x="1308908" y="0"/>
                  </a:lnTo>
                  <a:lnTo>
                    <a:pt x="1308908" y="595968"/>
                  </a:lnTo>
                  <a:lnTo>
                    <a:pt x="0" y="595968"/>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 Life Coordinators             </a:t>
              </a:r>
              <a:endParaRPr b="0" i="0" sz="1200" u="none" cap="none" strike="noStrike">
                <a:solidFill>
                  <a:srgbClr val="000000"/>
                </a:solidFill>
                <a:latin typeface="Arial"/>
                <a:ea typeface="Arial"/>
                <a:cs typeface="Arial"/>
                <a:sym typeface="Arial"/>
              </a:endParaRPr>
            </a:p>
          </p:txBody>
        </p:sp>
        <p:sp>
          <p:nvSpPr>
            <p:cNvPr id="318" name="Google Shape;318;p8"/>
            <p:cNvSpPr/>
            <p:nvPr/>
          </p:nvSpPr>
          <p:spPr>
            <a:xfrm>
              <a:off x="5519292" y="1590515"/>
              <a:ext cx="1014030" cy="562069"/>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400"/>
                <a:buFont typeface="Arial"/>
                <a:buNone/>
              </a:pPr>
              <a:r>
                <a:rPr b="0" i="0" lang="en-US" sz="1100" u="none" cap="none" strike="noStrike">
                  <a:solidFill>
                    <a:schemeClr val="lt1"/>
                  </a:solidFill>
                  <a:latin typeface="Calibri"/>
                  <a:ea typeface="Calibri"/>
                  <a:cs typeface="Calibri"/>
                  <a:sym typeface="Calibri"/>
                </a:rPr>
                <a:t>Residence Education Coordinator</a:t>
              </a:r>
              <a:endParaRPr b="0" i="0" sz="1100" u="none" cap="none" strike="noStrike">
                <a:solidFill>
                  <a:srgbClr val="000000"/>
                </a:solidFill>
                <a:latin typeface="Arial"/>
                <a:ea typeface="Arial"/>
                <a:cs typeface="Arial"/>
                <a:sym typeface="Arial"/>
              </a:endParaRPr>
            </a:p>
          </p:txBody>
        </p:sp>
        <p:sp>
          <p:nvSpPr>
            <p:cNvPr id="319" name="Google Shape;319;p8"/>
            <p:cNvSpPr/>
            <p:nvPr/>
          </p:nvSpPr>
          <p:spPr>
            <a:xfrm>
              <a:off x="6511737" y="3194183"/>
              <a:ext cx="1010772" cy="505458"/>
            </a:xfrm>
            <a:custGeom>
              <a:rect b="b" l="l" r="r" t="t"/>
              <a:pathLst>
                <a:path extrusionOk="0" h="315911" w="788126">
                  <a:moveTo>
                    <a:pt x="0" y="0"/>
                  </a:moveTo>
                  <a:lnTo>
                    <a:pt x="788126" y="0"/>
                  </a:lnTo>
                  <a:lnTo>
                    <a:pt x="788126" y="315911"/>
                  </a:lnTo>
                  <a:lnTo>
                    <a:pt x="0" y="315911"/>
                  </a:lnTo>
                  <a:lnTo>
                    <a:pt x="0" y="0"/>
                  </a:lnTo>
                  <a:close/>
                </a:path>
              </a:pathLst>
            </a:custGeom>
            <a:solidFill>
              <a:schemeClr val="accent1"/>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200"/>
                <a:buFont typeface="Arial"/>
                <a:buNone/>
              </a:pPr>
              <a:r>
                <a:rPr b="0" i="0" lang="en-US" sz="1000" u="none" cap="none" strike="noStrike">
                  <a:solidFill>
                    <a:schemeClr val="lt1"/>
                  </a:solidFill>
                  <a:latin typeface="Calibri"/>
                  <a:ea typeface="Calibri"/>
                  <a:cs typeface="Calibri"/>
                  <a:sym typeface="Calibri"/>
                </a:rPr>
                <a:t>Community Advisors (CA)</a:t>
              </a:r>
              <a:endParaRPr b="0" i="0" sz="1200" u="none" cap="none" strike="noStrike">
                <a:solidFill>
                  <a:srgbClr val="000000"/>
                </a:solidFill>
                <a:latin typeface="Arial"/>
                <a:ea typeface="Arial"/>
                <a:cs typeface="Arial"/>
                <a:sym typeface="Arial"/>
              </a:endParaRPr>
            </a:p>
          </p:txBody>
        </p:sp>
      </p:grpSp>
      <p:cxnSp>
        <p:nvCxnSpPr>
          <p:cNvPr id="320" name="Google Shape;320;p8"/>
          <p:cNvCxnSpPr/>
          <p:nvPr/>
        </p:nvCxnSpPr>
        <p:spPr>
          <a:xfrm flipH="1">
            <a:off x="6268716" y="2461700"/>
            <a:ext cx="2700" cy="290100"/>
          </a:xfrm>
          <a:prstGeom prst="straightConnector1">
            <a:avLst/>
          </a:prstGeom>
          <a:noFill/>
          <a:ln cap="flat" cmpd="sng" w="9525">
            <a:solidFill>
              <a:schemeClr val="accent1"/>
            </a:solidFill>
            <a:prstDash val="solid"/>
            <a:miter lim="800000"/>
            <a:headEnd len="sm" w="sm" type="none"/>
            <a:tailEnd len="sm" w="sm" type="none"/>
          </a:ln>
        </p:spPr>
      </p:cxnSp>
      <p:cxnSp>
        <p:nvCxnSpPr>
          <p:cNvPr id="321" name="Google Shape;321;p8"/>
          <p:cNvCxnSpPr/>
          <p:nvPr/>
        </p:nvCxnSpPr>
        <p:spPr>
          <a:xfrm>
            <a:off x="5408673" y="2481640"/>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322" name="Google Shape;322;p8"/>
          <p:cNvCxnSpPr/>
          <p:nvPr/>
        </p:nvCxnSpPr>
        <p:spPr>
          <a:xfrm flipH="1">
            <a:off x="6144191" y="1711475"/>
            <a:ext cx="6900" cy="339900"/>
          </a:xfrm>
          <a:prstGeom prst="straightConnector1">
            <a:avLst/>
          </a:prstGeom>
          <a:noFill/>
          <a:ln cap="flat" cmpd="sng" w="9525">
            <a:solidFill>
              <a:schemeClr val="accent1"/>
            </a:solidFill>
            <a:prstDash val="solid"/>
            <a:miter lim="800000"/>
            <a:headEnd len="sm" w="sm" type="none"/>
            <a:tailEnd len="sm" w="sm" type="none"/>
          </a:ln>
        </p:spPr>
      </p:cxnSp>
      <p:sp>
        <p:nvSpPr>
          <p:cNvPr id="323" name="Google Shape;323;p8"/>
          <p:cNvSpPr/>
          <p:nvPr/>
        </p:nvSpPr>
        <p:spPr>
          <a:xfrm>
            <a:off x="7145907" y="2030000"/>
            <a:ext cx="1827597" cy="487810"/>
          </a:xfrm>
          <a:custGeom>
            <a:rect b="b" l="l" r="r" t="t"/>
            <a:pathLst>
              <a:path extrusionOk="0" h="512136" w="1610218">
                <a:moveTo>
                  <a:pt x="0" y="0"/>
                </a:moveTo>
                <a:lnTo>
                  <a:pt x="1610218" y="0"/>
                </a:lnTo>
                <a:lnTo>
                  <a:pt x="1610218" y="512136"/>
                </a:lnTo>
                <a:lnTo>
                  <a:pt x="0" y="512136"/>
                </a:lnTo>
                <a:lnTo>
                  <a:pt x="0" y="0"/>
                </a:ln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l">
              <a:lnSpc>
                <a:spcPct val="90000"/>
              </a:lnSpc>
              <a:spcBef>
                <a:spcPts val="0"/>
              </a:spcBef>
              <a:spcAft>
                <a:spcPts val="0"/>
              </a:spcAft>
              <a:buClr>
                <a:schemeClr val="dk1"/>
              </a:buClr>
              <a:buSzPts val="1800"/>
              <a:buFont typeface="Arial"/>
              <a:buNone/>
            </a:pPr>
            <a:r>
              <a:t/>
            </a:r>
            <a:endParaRPr b="0" i="0" sz="1400" u="none" cap="none" strike="noStrike">
              <a:solidFill>
                <a:srgbClr val="9FC5E8"/>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ts val="1800"/>
              <a:buFont typeface="Arial"/>
              <a:buNone/>
            </a:pPr>
            <a:r>
              <a:rPr b="0" i="0" lang="en-US" sz="1100" u="none" cap="none" strike="noStrike">
                <a:solidFill>
                  <a:schemeClr val="lt1"/>
                </a:solidFill>
                <a:latin typeface="Calibri"/>
                <a:ea typeface="Calibri"/>
                <a:cs typeface="Calibri"/>
                <a:sym typeface="Calibri"/>
              </a:rPr>
              <a:t>Other Student Supports &amp; Service Departments</a:t>
            </a:r>
            <a:endParaRPr b="0" i="0" sz="11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324" name="Google Shape;324;p8"/>
          <p:cNvCxnSpPr/>
          <p:nvPr/>
        </p:nvCxnSpPr>
        <p:spPr>
          <a:xfrm>
            <a:off x="7401679" y="1726650"/>
            <a:ext cx="557400" cy="316500"/>
          </a:xfrm>
          <a:prstGeom prst="straightConnector1">
            <a:avLst/>
          </a:prstGeom>
          <a:noFill/>
          <a:ln cap="flat" cmpd="sng" w="9525">
            <a:solidFill>
              <a:schemeClr val="accent1"/>
            </a:solidFill>
            <a:prstDash val="solid"/>
            <a:miter lim="800000"/>
            <a:headEnd len="sm" w="sm" type="none"/>
            <a:tailEnd len="sm" w="sm" type="none"/>
          </a:ln>
        </p:spPr>
      </p:cxnSp>
      <p:sp>
        <p:nvSpPr>
          <p:cNvPr id="325" name="Google Shape;325;p8"/>
          <p:cNvSpPr/>
          <p:nvPr/>
        </p:nvSpPr>
        <p:spPr>
          <a:xfrm>
            <a:off x="3737979" y="1997650"/>
            <a:ext cx="1429068" cy="503174"/>
          </a:xfrm>
          <a:custGeom>
            <a:rect b="b" l="l" r="r" t="t"/>
            <a:pathLst>
              <a:path extrusionOk="0" h="512136" w="1610218">
                <a:moveTo>
                  <a:pt x="0" y="0"/>
                </a:moveTo>
                <a:lnTo>
                  <a:pt x="1610218" y="0"/>
                </a:lnTo>
                <a:lnTo>
                  <a:pt x="1610218" y="512136"/>
                </a:lnTo>
                <a:lnTo>
                  <a:pt x="0" y="512136"/>
                </a:lnTo>
                <a:lnTo>
                  <a:pt x="0" y="0"/>
                </a:lnTo>
                <a:close/>
              </a:path>
            </a:pathLst>
          </a:custGeom>
          <a:solidFill>
            <a:srgbClr val="D8D8D8"/>
          </a:solidFill>
          <a:ln cap="flat" cmpd="sng" w="12700">
            <a:solidFill>
              <a:schemeClr val="lt1"/>
            </a:solidFill>
            <a:prstDash val="solid"/>
            <a:miter lim="800000"/>
            <a:headEnd len="sm" w="sm" type="none"/>
            <a:tailEnd len="sm" w="sm" type="none"/>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800"/>
              <a:buFont typeface="Arial"/>
              <a:buNone/>
            </a:pPr>
            <a:r>
              <a:rPr b="0" i="0" lang="en-US" sz="1400" u="none" cap="none" strike="noStrike">
                <a:solidFill>
                  <a:schemeClr val="lt1"/>
                </a:solidFill>
                <a:latin typeface="Calibri"/>
                <a:ea typeface="Calibri"/>
                <a:cs typeface="Calibri"/>
                <a:sym typeface="Calibri"/>
              </a:rPr>
              <a:t>Manager, Conduct</a:t>
            </a:r>
            <a:endParaRPr b="0" i="0" sz="1400" u="none" cap="none" strike="noStrike">
              <a:solidFill>
                <a:srgbClr val="000000"/>
              </a:solidFill>
              <a:latin typeface="Arial"/>
              <a:ea typeface="Arial"/>
              <a:cs typeface="Arial"/>
              <a:sym typeface="Arial"/>
            </a:endParaRPr>
          </a:p>
        </p:txBody>
      </p:sp>
      <p:cxnSp>
        <p:nvCxnSpPr>
          <p:cNvPr id="326" name="Google Shape;326;p8"/>
          <p:cNvCxnSpPr/>
          <p:nvPr/>
        </p:nvCxnSpPr>
        <p:spPr>
          <a:xfrm flipH="1">
            <a:off x="4482666" y="1747750"/>
            <a:ext cx="358800" cy="249900"/>
          </a:xfrm>
          <a:prstGeom prst="straightConnector1">
            <a:avLst/>
          </a:prstGeom>
          <a:noFill/>
          <a:ln cap="flat" cmpd="sng" w="9525">
            <a:solidFill>
              <a:schemeClr val="accent1"/>
            </a:solidFill>
            <a:prstDash val="solid"/>
            <a:miter lim="800000"/>
            <a:headEnd len="sm" w="sm" type="none"/>
            <a:tailEnd len="sm" w="sm" type="none"/>
          </a:ln>
        </p:spPr>
      </p:cxnSp>
      <p:sp>
        <p:nvSpPr>
          <p:cNvPr id="327" name="Google Shape;327;p8"/>
          <p:cNvSpPr/>
          <p:nvPr/>
        </p:nvSpPr>
        <p:spPr>
          <a:xfrm>
            <a:off x="5444719" y="5276771"/>
            <a:ext cx="1664444" cy="551827"/>
          </a:xfrm>
          <a:custGeom>
            <a:rect b="b" l="l" r="r" t="t"/>
            <a:pathLst>
              <a:path extrusionOk="0" h="512136" w="1024273">
                <a:moveTo>
                  <a:pt x="0" y="0"/>
                </a:moveTo>
                <a:lnTo>
                  <a:pt x="1024273" y="0"/>
                </a:lnTo>
                <a:lnTo>
                  <a:pt x="1024273" y="512136"/>
                </a:lnTo>
                <a:lnTo>
                  <a:pt x="0" y="512136"/>
                </a:lnTo>
                <a:lnTo>
                  <a:pt x="0" y="0"/>
                </a:lnTo>
                <a:close/>
              </a:path>
            </a:pathLst>
          </a:custGeom>
          <a:solidFill>
            <a:schemeClr val="accent1"/>
          </a:solidFill>
          <a:ln cap="flat" cmpd="sng" w="28575">
            <a:solidFill>
              <a:schemeClr val="accent4"/>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rgbClr val="000000"/>
              </a:buClr>
              <a:buSzPts val="1500"/>
              <a:buFont typeface="Arial"/>
              <a:buNone/>
            </a:pPr>
            <a:r>
              <a:rPr b="0" i="0" lang="en-US" sz="1000" u="none" cap="none" strike="noStrike">
                <a:solidFill>
                  <a:schemeClr val="lt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ctr">
              <a:lnSpc>
                <a:spcPct val="90000"/>
              </a:lnSpc>
              <a:spcBef>
                <a:spcPts val="0"/>
              </a:spcBef>
              <a:spcAft>
                <a:spcPts val="0"/>
              </a:spcAft>
              <a:buClr>
                <a:srgbClr val="000000"/>
              </a:buClr>
              <a:buSzPts val="1500"/>
              <a:buFont typeface="Arial"/>
              <a:buNone/>
            </a:pPr>
            <a:r>
              <a:rPr b="0" i="1" lang="en-US" sz="1000" u="none" cap="none" strike="noStrike">
                <a:solidFill>
                  <a:schemeClr val="lt1"/>
                </a:solidFill>
                <a:latin typeface="Calibri"/>
                <a:ea typeface="Calibri"/>
                <a:cs typeface="Calibri"/>
                <a:sym typeface="Calibri"/>
              </a:rPr>
              <a:t>*Community Council (CC) </a:t>
            </a:r>
            <a:endParaRPr b="0" i="1" sz="10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500"/>
              <a:buFont typeface="Arial"/>
              <a:buNone/>
            </a:pPr>
            <a:r>
              <a:t/>
            </a:r>
            <a:endParaRPr b="0" i="0" sz="700" u="none" cap="none" strike="noStrike">
              <a:solidFill>
                <a:schemeClr val="lt1"/>
              </a:solidFill>
              <a:latin typeface="Calibri"/>
              <a:ea typeface="Calibri"/>
              <a:cs typeface="Calibri"/>
              <a:sym typeface="Calibri"/>
            </a:endParaRPr>
          </a:p>
        </p:txBody>
      </p:sp>
      <p:cxnSp>
        <p:nvCxnSpPr>
          <p:cNvPr id="328" name="Google Shape;328;p8"/>
          <p:cNvCxnSpPr/>
          <p:nvPr/>
        </p:nvCxnSpPr>
        <p:spPr>
          <a:xfrm>
            <a:off x="6269741" y="4266425"/>
            <a:ext cx="7200" cy="303000"/>
          </a:xfrm>
          <a:prstGeom prst="straightConnector1">
            <a:avLst/>
          </a:prstGeom>
          <a:noFill/>
          <a:ln cap="flat" cmpd="sng" w="9525">
            <a:solidFill>
              <a:schemeClr val="accent1"/>
            </a:solidFill>
            <a:prstDash val="solid"/>
            <a:miter lim="800000"/>
            <a:headEnd len="sm" w="sm" type="none"/>
            <a:tailEnd len="sm" w="sm" type="none"/>
          </a:ln>
        </p:spPr>
      </p:cxnSp>
      <p:cxnSp>
        <p:nvCxnSpPr>
          <p:cNvPr id="329" name="Google Shape;329;p8"/>
          <p:cNvCxnSpPr/>
          <p:nvPr/>
        </p:nvCxnSpPr>
        <p:spPr>
          <a:xfrm>
            <a:off x="2875516" y="3751100"/>
            <a:ext cx="2569200" cy="2077500"/>
          </a:xfrm>
          <a:prstGeom prst="bentConnector3">
            <a:avLst>
              <a:gd fmla="val 558" name="adj1"/>
            </a:avLst>
          </a:prstGeom>
          <a:noFill/>
          <a:ln cap="flat" cmpd="sng" w="9525">
            <a:solidFill>
              <a:schemeClr val="accent5"/>
            </a:solidFill>
            <a:prstDash val="dash"/>
            <a:round/>
            <a:headEnd len="sm" w="sm" type="none"/>
            <a:tailEnd len="sm" w="sm" type="none"/>
          </a:ln>
        </p:spPr>
      </p:cxnSp>
      <p:cxnSp>
        <p:nvCxnSpPr>
          <p:cNvPr id="330" name="Google Shape;330;p8"/>
          <p:cNvCxnSpPr>
            <a:stCxn id="312" idx="2"/>
            <a:endCxn id="311" idx="0"/>
          </p:cNvCxnSpPr>
          <p:nvPr/>
        </p:nvCxnSpPr>
        <p:spPr>
          <a:xfrm flipH="1">
            <a:off x="2832167" y="3134875"/>
            <a:ext cx="2400" cy="473700"/>
          </a:xfrm>
          <a:prstGeom prst="straightConnector1">
            <a:avLst/>
          </a:prstGeom>
          <a:noFill/>
          <a:ln cap="flat" cmpd="sng" w="9525">
            <a:solidFill>
              <a:srgbClr val="FFBE00"/>
            </a:solidFill>
            <a:prstDash val="solid"/>
            <a:round/>
            <a:headEnd len="sm" w="sm" type="none"/>
            <a:tailEnd len="sm" w="sm" type="none"/>
          </a:ln>
        </p:spPr>
      </p:cxnSp>
      <p:sp>
        <p:nvSpPr>
          <p:cNvPr id="331" name="Google Shape;331;p8"/>
          <p:cNvSpPr/>
          <p:nvPr/>
        </p:nvSpPr>
        <p:spPr>
          <a:xfrm flipH="1">
            <a:off x="9531761" y="423954"/>
            <a:ext cx="2491500" cy="831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Calibri"/>
                <a:ea typeface="Calibri"/>
                <a:cs typeface="Calibri"/>
                <a:sym typeface="Calibri"/>
              </a:rPr>
              <a:t>Sample D Uses Elements</a:t>
            </a:r>
            <a:endParaRPr b="0" i="0" sz="14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ARLC</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CA</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CC</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US" sz="1200" u="none" cap="none" strike="noStrike">
                <a:solidFill>
                  <a:schemeClr val="dk1"/>
                </a:solidFill>
                <a:latin typeface="Calibri"/>
                <a:ea typeface="Calibri"/>
                <a:cs typeface="Calibri"/>
                <a:sym typeface="Calibri"/>
              </a:rPr>
              <a:t>Is essentially similar to what we have now except for the Community Council structure and without the current ARLC support</a:t>
            </a:r>
            <a:endParaRPr b="0" i="0" sz="1200" u="none" cap="none" strike="noStrike">
              <a:solidFill>
                <a:schemeClr val="dk1"/>
              </a:solidFill>
              <a:latin typeface="Calibri"/>
              <a:ea typeface="Calibri"/>
              <a:cs typeface="Calibri"/>
              <a:sym typeface="Calibri"/>
            </a:endParaRPr>
          </a:p>
        </p:txBody>
      </p:sp>
      <p:sp>
        <p:nvSpPr>
          <p:cNvPr id="332" name="Google Shape;332;p8"/>
          <p:cNvSpPr/>
          <p:nvPr/>
        </p:nvSpPr>
        <p:spPr>
          <a:xfrm>
            <a:off x="5577008" y="3596856"/>
            <a:ext cx="1416656" cy="603390"/>
          </a:xfrm>
          <a:custGeom>
            <a:rect b="b" l="l" r="r" t="t"/>
            <a:pathLst>
              <a:path extrusionOk="0" h="315911" w="788126">
                <a:moveTo>
                  <a:pt x="0" y="0"/>
                </a:moveTo>
                <a:lnTo>
                  <a:pt x="788126" y="0"/>
                </a:lnTo>
                <a:lnTo>
                  <a:pt x="788126" y="315911"/>
                </a:lnTo>
                <a:lnTo>
                  <a:pt x="0" y="315911"/>
                </a:lnTo>
                <a:lnTo>
                  <a:pt x="0" y="0"/>
                </a:ln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6975" lIns="6975" spcFirstLastPara="1" rIns="6975" wrap="square" tIns="6975">
            <a:noAutofit/>
          </a:bodyPr>
          <a:lstStyle/>
          <a:p>
            <a:pPr indent="0" lvl="0" marL="0" marR="0" rtl="0" algn="ctr">
              <a:lnSpc>
                <a:spcPct val="90000"/>
              </a:lnSpc>
              <a:spcBef>
                <a:spcPts val="630"/>
              </a:spcBef>
              <a:spcAft>
                <a:spcPts val="0"/>
              </a:spcAft>
              <a:buClr>
                <a:schemeClr val="dk1"/>
              </a:buClr>
              <a:buSzPts val="1800"/>
              <a:buFont typeface="Arial"/>
              <a:buNone/>
            </a:pPr>
            <a:r>
              <a:rPr b="1" i="1" lang="en-US" sz="1000" u="none" cap="none" strike="noStrike">
                <a:solidFill>
                  <a:schemeClr val="lt1"/>
                </a:solidFill>
                <a:latin typeface="Calibri"/>
                <a:ea typeface="Calibri"/>
                <a:cs typeface="Calibri"/>
                <a:sym typeface="Calibri"/>
              </a:rPr>
              <a:t>*Associate Residence Life Coordinator (ARLC)</a:t>
            </a:r>
            <a:endParaRPr b="0" i="0" sz="1000" u="none" cap="none" strike="noStrike">
              <a:solidFill>
                <a:srgbClr val="000000"/>
              </a:solidFill>
              <a:latin typeface="Arial"/>
              <a:ea typeface="Arial"/>
              <a:cs typeface="Arial"/>
              <a:sym typeface="Arial"/>
            </a:endParaRPr>
          </a:p>
        </p:txBody>
      </p:sp>
      <p:cxnSp>
        <p:nvCxnSpPr>
          <p:cNvPr id="333" name="Google Shape;333;p8"/>
          <p:cNvCxnSpPr/>
          <p:nvPr/>
        </p:nvCxnSpPr>
        <p:spPr>
          <a:xfrm>
            <a:off x="6265017" y="5055625"/>
            <a:ext cx="2700" cy="298500"/>
          </a:xfrm>
          <a:prstGeom prst="straightConnector1">
            <a:avLst/>
          </a:prstGeom>
          <a:noFill/>
          <a:ln cap="flat" cmpd="sng" w="9525">
            <a:solidFill>
              <a:schemeClr val="accent1"/>
            </a:solidFill>
            <a:prstDash val="solid"/>
            <a:miter lim="800000"/>
            <a:headEnd len="sm" w="sm" type="none"/>
            <a:tailEnd len="sm" w="sm" type="none"/>
          </a:ln>
        </p:spPr>
      </p:cxnSp>
      <p:cxnSp>
        <p:nvCxnSpPr>
          <p:cNvPr id="334" name="Google Shape;334;p8"/>
          <p:cNvCxnSpPr/>
          <p:nvPr/>
        </p:nvCxnSpPr>
        <p:spPr>
          <a:xfrm rot="10800000">
            <a:off x="6257217" y="3280700"/>
            <a:ext cx="18300" cy="2023200"/>
          </a:xfrm>
          <a:prstGeom prst="straightConnector1">
            <a:avLst/>
          </a:prstGeom>
          <a:noFill/>
          <a:ln cap="flat" cmpd="sng" w="9525">
            <a:solidFill>
              <a:schemeClr val="accent1"/>
            </a:solidFill>
            <a:prstDash val="solid"/>
            <a:miter lim="800000"/>
            <a:headEnd len="sm" w="sm" type="none"/>
            <a:tailEnd len="sm" w="sm" type="none"/>
          </a:ln>
        </p:spPr>
      </p:cxnSp>
      <p:grpSp>
        <p:nvGrpSpPr>
          <p:cNvPr id="335" name="Google Shape;335;p8"/>
          <p:cNvGrpSpPr/>
          <p:nvPr/>
        </p:nvGrpSpPr>
        <p:grpSpPr>
          <a:xfrm>
            <a:off x="474167" y="296493"/>
            <a:ext cx="3048563" cy="465091"/>
            <a:chOff x="8763944" y="714081"/>
            <a:chExt cx="2371500" cy="380754"/>
          </a:xfrm>
        </p:grpSpPr>
        <p:sp>
          <p:nvSpPr>
            <p:cNvPr id="336" name="Google Shape;336;p8"/>
            <p:cNvSpPr/>
            <p:nvPr/>
          </p:nvSpPr>
          <p:spPr>
            <a:xfrm>
              <a:off x="8764524" y="750788"/>
              <a:ext cx="200100" cy="13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337" name="Google Shape;337;p8"/>
            <p:cNvSpPr/>
            <p:nvPr/>
          </p:nvSpPr>
          <p:spPr>
            <a:xfrm>
              <a:off x="8763944" y="925078"/>
              <a:ext cx="200100" cy="136500"/>
            </a:xfrm>
            <a:prstGeom prst="rect">
              <a:avLst/>
            </a:prstGeom>
            <a:solidFill>
              <a:srgbClr val="FFD966"/>
            </a:solidFill>
            <a:ln cap="flat" cmpd="sng" w="12700">
              <a:solidFill>
                <a:srgbClr val="FEE5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200" u="none" cap="none" strike="noStrike">
                <a:solidFill>
                  <a:schemeClr val="lt1"/>
                </a:solidFill>
                <a:latin typeface="Calibri"/>
                <a:ea typeface="Calibri"/>
                <a:cs typeface="Calibri"/>
                <a:sym typeface="Calibri"/>
              </a:endParaRPr>
            </a:p>
          </p:txBody>
        </p:sp>
        <p:sp>
          <p:nvSpPr>
            <p:cNvPr id="338" name="Google Shape;338;p8"/>
            <p:cNvSpPr txBox="1"/>
            <p:nvPr/>
          </p:nvSpPr>
          <p:spPr>
            <a:xfrm>
              <a:off x="8964044" y="714081"/>
              <a:ext cx="2171400" cy="20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University staff / University supported</a:t>
              </a:r>
              <a:endParaRPr b="0" i="0" sz="1000" u="none" cap="none" strike="noStrike">
                <a:solidFill>
                  <a:srgbClr val="000000"/>
                </a:solidFill>
                <a:latin typeface="Arial"/>
                <a:ea typeface="Arial"/>
                <a:cs typeface="Arial"/>
                <a:sym typeface="Arial"/>
              </a:endParaRPr>
            </a:p>
          </p:txBody>
        </p:sp>
        <p:sp>
          <p:nvSpPr>
            <p:cNvPr id="339" name="Google Shape;339;p8"/>
            <p:cNvSpPr txBox="1"/>
            <p:nvPr/>
          </p:nvSpPr>
          <p:spPr>
            <a:xfrm>
              <a:off x="8952602" y="893235"/>
              <a:ext cx="1742400" cy="20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Students’ Union</a:t>
              </a:r>
              <a:endParaRPr b="0" i="0" sz="1000" u="none" cap="none" strike="noStrike">
                <a:solidFill>
                  <a:srgbClr val="000000"/>
                </a:solidFill>
                <a:latin typeface="Arial"/>
                <a:ea typeface="Arial"/>
                <a:cs typeface="Arial"/>
                <a:sym typeface="Arial"/>
              </a:endParaRPr>
            </a:p>
          </p:txBody>
        </p:sp>
      </p:grpSp>
      <p:sp>
        <p:nvSpPr>
          <p:cNvPr id="340" name="Google Shape;340;p8"/>
          <p:cNvSpPr txBox="1"/>
          <p:nvPr/>
        </p:nvSpPr>
        <p:spPr>
          <a:xfrm>
            <a:off x="732067" y="765154"/>
            <a:ext cx="2791500" cy="400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Governed by Res.Life with representation to SU</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US" sz="1000" u="none" cap="none" strike="noStrike">
                <a:solidFill>
                  <a:schemeClr val="dk1"/>
                </a:solidFill>
                <a:latin typeface="Calibri"/>
                <a:ea typeface="Calibri"/>
                <a:cs typeface="Calibri"/>
                <a:sym typeface="Calibri"/>
              </a:rPr>
              <a:t>Updated or new role, or shifting title</a:t>
            </a:r>
            <a:endParaRPr b="0" i="0" sz="1000" u="none" cap="none" strike="noStrike">
              <a:solidFill>
                <a:schemeClr val="dk1"/>
              </a:solidFill>
              <a:latin typeface="Calibri"/>
              <a:ea typeface="Calibri"/>
              <a:cs typeface="Calibri"/>
              <a:sym typeface="Calibri"/>
            </a:endParaRPr>
          </a:p>
        </p:txBody>
      </p:sp>
      <p:sp>
        <p:nvSpPr>
          <p:cNvPr id="341" name="Google Shape;341;p8"/>
          <p:cNvSpPr/>
          <p:nvPr/>
        </p:nvSpPr>
        <p:spPr>
          <a:xfrm>
            <a:off x="482257" y="782594"/>
            <a:ext cx="257100" cy="157800"/>
          </a:xfrm>
          <a:prstGeom prst="rect">
            <a:avLst/>
          </a:prstGeom>
          <a:solidFill>
            <a:schemeClr val="accent1"/>
          </a:solidFill>
          <a:ln cap="flat" cmpd="sng" w="19050">
            <a:solidFill>
              <a:srgbClr val="FFC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42" name="Google Shape;342;p8"/>
          <p:cNvSpPr/>
          <p:nvPr/>
        </p:nvSpPr>
        <p:spPr>
          <a:xfrm>
            <a:off x="474966" y="1007342"/>
            <a:ext cx="257100" cy="157800"/>
          </a:xfrm>
          <a:prstGeom prst="rect">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2000" u="none" cap="none" strike="noStrike">
                <a:solidFill>
                  <a:schemeClr val="dk1"/>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343" name="Google Shape;343;p8"/>
          <p:cNvSpPr/>
          <p:nvPr/>
        </p:nvSpPr>
        <p:spPr>
          <a:xfrm>
            <a:off x="839275" y="1219594"/>
            <a:ext cx="1575600" cy="5174100"/>
          </a:xfrm>
          <a:prstGeom prst="upDownArrow">
            <a:avLst>
              <a:gd fmla="val 50000" name="adj1"/>
              <a:gd fmla="val 50000" name="adj2"/>
            </a:avLst>
          </a:prstGeom>
          <a:solidFill>
            <a:schemeClr val="accent6"/>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800"/>
              <a:buFont typeface="Arial"/>
              <a:buNone/>
            </a:pPr>
            <a:r>
              <a:rPr b="1" i="0" lang="en-US" sz="800" u="none" cap="none" strike="noStrike">
                <a:solidFill>
                  <a:srgbClr val="595959"/>
                </a:solidFill>
                <a:latin typeface="Arial"/>
                <a:ea typeface="Arial"/>
                <a:cs typeface="Arial"/>
                <a:sym typeface="Arial"/>
              </a:rPr>
              <a:t>Uni  &amp;SU</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800"/>
              <a:buFont typeface="Arial"/>
              <a:buNone/>
            </a:pPr>
            <a:r>
              <a:rPr b="1" i="0" lang="en-US" sz="800" u="sng" cap="none" strike="noStrike">
                <a:solidFill>
                  <a:srgbClr val="595959"/>
                </a:solidFill>
                <a:latin typeface="Arial"/>
                <a:ea typeface="Arial"/>
                <a:cs typeface="Arial"/>
                <a:sym typeface="Arial"/>
              </a:rPr>
              <a:t>Partnership</a:t>
            </a:r>
            <a:endParaRPr b="1" i="0" sz="800" u="none" cap="none" strike="noStrike">
              <a:solidFill>
                <a:srgbClr val="595959"/>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Extended Orientation</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Home Coming</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Substance Strategy</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The Hub</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Community Events</a:t>
            </a:r>
            <a:endParaRPr b="0" i="0" sz="1400" u="none" cap="none" strike="noStrike">
              <a:solidFill>
                <a:srgbClr val="000000"/>
              </a:solidFill>
              <a:latin typeface="Arial"/>
              <a:ea typeface="Arial"/>
              <a:cs typeface="Arial"/>
              <a:sym typeface="Arial"/>
            </a:endParaRPr>
          </a:p>
          <a:p>
            <a:pPr indent="0" lvl="0" marL="0" marR="0" rtl="0" algn="l">
              <a:lnSpc>
                <a:spcPct val="90000"/>
              </a:lnSpc>
              <a:spcBef>
                <a:spcPts val="280"/>
              </a:spcBef>
              <a:spcAft>
                <a:spcPts val="0"/>
              </a:spcAft>
              <a:buClr>
                <a:srgbClr val="000000"/>
              </a:buClr>
              <a:buSzPts val="800"/>
              <a:buFont typeface="Arial"/>
              <a:buNone/>
            </a:pPr>
            <a:r>
              <a:rPr b="0" i="0" lang="en-US" sz="800" u="none" cap="none" strike="noStrike">
                <a:solidFill>
                  <a:srgbClr val="595959"/>
                </a:solidFill>
                <a:latin typeface="Arial"/>
                <a:ea typeface="Arial"/>
                <a:cs typeface="Arial"/>
                <a:sym typeface="Arial"/>
              </a:rPr>
              <a:t>Others?</a:t>
            </a:r>
            <a:endParaRPr b="0" i="0" sz="1400" u="none" cap="none" strike="noStrike">
              <a:solidFill>
                <a:srgbClr val="000000"/>
              </a:solidFill>
              <a:latin typeface="Arial"/>
              <a:ea typeface="Arial"/>
              <a:cs typeface="Arial"/>
              <a:sym typeface="Arial"/>
            </a:endParaRPr>
          </a:p>
        </p:txBody>
      </p:sp>
      <p:sp>
        <p:nvSpPr>
          <p:cNvPr id="344" name="Google Shape;344;p8"/>
          <p:cNvSpPr/>
          <p:nvPr/>
        </p:nvSpPr>
        <p:spPr>
          <a:xfrm rot="-5400000">
            <a:off x="3903915" y="4009532"/>
            <a:ext cx="1880100" cy="1078200"/>
          </a:xfrm>
          <a:prstGeom prst="leftUpArrow">
            <a:avLst/>
          </a:prstGeom>
          <a:solidFill>
            <a:srgbClr val="D8D8D8"/>
          </a:solidFill>
          <a:ln cap="flat" cmpd="sng" w="25400">
            <a:solidFill>
              <a:srgbClr val="D5DBE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45" name="Google Shape;345;p8"/>
          <p:cNvSpPr txBox="1"/>
          <p:nvPr/>
        </p:nvSpPr>
        <p:spPr>
          <a:xfrm>
            <a:off x="3430692" y="4027689"/>
            <a:ext cx="1309200" cy="1800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How best can SU functions be supported in a new representative-based system?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
              <a:buFont typeface="Arial"/>
              <a:buNone/>
            </a:pPr>
            <a:r>
              <a:t/>
            </a:r>
            <a:endParaRPr b="0" i="0" sz="3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rgbClr val="595959"/>
                </a:solidFill>
                <a:latin typeface="Calibri"/>
                <a:ea typeface="Calibri"/>
                <a:cs typeface="Calibri"/>
                <a:sym typeface="Calibri"/>
              </a:rPr>
              <a:t>Are there any questions the SU would like to build into the consultations that would help to identify their scope within this new system? </a:t>
            </a:r>
            <a:endParaRPr b="0" i="0" sz="1400" u="none" cap="none" strike="noStrike">
              <a:solidFill>
                <a:srgbClr val="000000"/>
              </a:solidFill>
              <a:latin typeface="Arial"/>
              <a:ea typeface="Arial"/>
              <a:cs typeface="Arial"/>
              <a:sym typeface="Arial"/>
            </a:endParaRPr>
          </a:p>
        </p:txBody>
      </p:sp>
      <p:sp>
        <p:nvSpPr>
          <p:cNvPr id="346" name="Google Shape;346;p8"/>
          <p:cNvSpPr txBox="1"/>
          <p:nvPr/>
        </p:nvSpPr>
        <p:spPr>
          <a:xfrm>
            <a:off x="6932286" y="2772809"/>
            <a:ext cx="2287200" cy="507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900"/>
              <a:buFont typeface="Arial"/>
              <a:buNone/>
            </a:pPr>
            <a:r>
              <a:rPr b="0" i="1" lang="en-US" sz="900" u="none" cap="none" strike="noStrike">
                <a:solidFill>
                  <a:schemeClr val="dk2"/>
                </a:solidFill>
                <a:latin typeface="Calibri"/>
                <a:ea typeface="Calibri"/>
                <a:cs typeface="Calibri"/>
                <a:sym typeface="Calibri"/>
              </a:rPr>
              <a:t>Acknowledging that change to res staff at lower level may necessitate change at coordinator level and higher</a:t>
            </a:r>
            <a:endParaRPr b="0" i="0" sz="1400" u="none" cap="none" strike="noStrike">
              <a:solidFill>
                <a:schemeClr val="dk2"/>
              </a:solidFill>
              <a:latin typeface="Arial"/>
              <a:ea typeface="Arial"/>
              <a:cs typeface="Arial"/>
              <a:sym typeface="Arial"/>
            </a:endParaRPr>
          </a:p>
        </p:txBody>
      </p:sp>
      <p:sp>
        <p:nvSpPr>
          <p:cNvPr id="347" name="Google Shape;347;p8"/>
          <p:cNvSpPr/>
          <p:nvPr/>
        </p:nvSpPr>
        <p:spPr>
          <a:xfrm>
            <a:off x="9651750" y="4640750"/>
            <a:ext cx="2121900" cy="1100100"/>
          </a:xfrm>
          <a:prstGeom prst="flowChartAlternateProcess">
            <a:avLst/>
          </a:prstGeom>
          <a:solidFill>
            <a:schemeClr val="lt2"/>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All potential models, role additions etc. are pending budgetary and HR approval</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Elizabeth Yeo</dc:creator>
</cp:coreProperties>
</file>