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4"/>
  </p:sldMasterIdLst>
  <p:notesMasterIdLst>
    <p:notesMasterId r:id="rId44"/>
  </p:notesMasterIdLst>
  <p:handoutMasterIdLst>
    <p:handoutMasterId r:id="rId45"/>
  </p:handoutMasterIdLst>
  <p:sldIdLst>
    <p:sldId id="545" r:id="rId5"/>
    <p:sldId id="577" r:id="rId6"/>
    <p:sldId id="608" r:id="rId7"/>
    <p:sldId id="603" r:id="rId8"/>
    <p:sldId id="604" r:id="rId9"/>
    <p:sldId id="574" r:id="rId10"/>
    <p:sldId id="538" r:id="rId11"/>
    <p:sldId id="611" r:id="rId12"/>
    <p:sldId id="594" r:id="rId13"/>
    <p:sldId id="605" r:id="rId14"/>
    <p:sldId id="566" r:id="rId15"/>
    <p:sldId id="597" r:id="rId16"/>
    <p:sldId id="598" r:id="rId17"/>
    <p:sldId id="553" r:id="rId18"/>
    <p:sldId id="586" r:id="rId19"/>
    <p:sldId id="573" r:id="rId20"/>
    <p:sldId id="590" r:id="rId21"/>
    <p:sldId id="606" r:id="rId22"/>
    <p:sldId id="561" r:id="rId23"/>
    <p:sldId id="562" r:id="rId24"/>
    <p:sldId id="588" r:id="rId25"/>
    <p:sldId id="596" r:id="rId26"/>
    <p:sldId id="609" r:id="rId27"/>
    <p:sldId id="575" r:id="rId28"/>
    <p:sldId id="559" r:id="rId29"/>
    <p:sldId id="610" r:id="rId30"/>
    <p:sldId id="558" r:id="rId31"/>
    <p:sldId id="557" r:id="rId32"/>
    <p:sldId id="556" r:id="rId33"/>
    <p:sldId id="589" r:id="rId34"/>
    <p:sldId id="549" r:id="rId35"/>
    <p:sldId id="554" r:id="rId36"/>
    <p:sldId id="601" r:id="rId37"/>
    <p:sldId id="555" r:id="rId38"/>
    <p:sldId id="602" r:id="rId39"/>
    <p:sldId id="547" r:id="rId40"/>
    <p:sldId id="607" r:id="rId41"/>
    <p:sldId id="599" r:id="rId42"/>
    <p:sldId id="579" r:id="rId43"/>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7F7F7"/>
    <a:srgbClr val="29297B"/>
    <a:srgbClr val="0A0A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118" autoAdjust="0"/>
    <p:restoredTop sz="86385" autoAdjust="0"/>
  </p:normalViewPr>
  <p:slideViewPr>
    <p:cSldViewPr snapToGrid="0">
      <p:cViewPr varScale="1">
        <p:scale>
          <a:sx n="76" d="100"/>
          <a:sy n="76" d="100"/>
        </p:scale>
        <p:origin x="1435"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notesViewPr>
    <p:cSldViewPr snapToGrid="0">
      <p:cViewPr varScale="1">
        <p:scale>
          <a:sx n="89" d="100"/>
          <a:sy n="89" d="100"/>
        </p:scale>
        <p:origin x="3802" y="67"/>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heme" Target="theme/theme1.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CA"/>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7022DC1-FAEA-4403-ADDD-6F08CE93B172}" type="datetimeFigureOut">
              <a:rPr lang="en-CA" smtClean="0"/>
              <a:t>2020-09-12</a:t>
            </a:fld>
            <a:endParaRPr lang="en-CA"/>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CA"/>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2BD9C90-CEDE-4269-B914-E8AF8A3B5E81}" type="slidenum">
              <a:rPr lang="en-CA" smtClean="0"/>
              <a:t>‹#›</a:t>
            </a:fld>
            <a:endParaRPr lang="en-CA"/>
          </a:p>
        </p:txBody>
      </p:sp>
    </p:spTree>
    <p:extLst>
      <p:ext uri="{BB962C8B-B14F-4D97-AF65-F5344CB8AC3E}">
        <p14:creationId xmlns:p14="http://schemas.microsoft.com/office/powerpoint/2010/main" val="7650949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0642" name="Rectangle 2"/>
          <p:cNvSpPr>
            <a:spLocks noGrp="1" noChangeArrowheads="1"/>
          </p:cNvSpPr>
          <p:nvPr>
            <p:ph type="hdr" sz="quarter"/>
          </p:nvPr>
        </p:nvSpPr>
        <p:spPr bwMode="auto">
          <a:xfrm>
            <a:off x="0" y="0"/>
            <a:ext cx="3037840" cy="4648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defRPr sz="1200"/>
            </a:lvl1pPr>
          </a:lstStyle>
          <a:p>
            <a:endParaRPr lang="en-US"/>
          </a:p>
        </p:txBody>
      </p:sp>
      <p:sp>
        <p:nvSpPr>
          <p:cNvPr id="240643" name="Rectangle 3"/>
          <p:cNvSpPr>
            <a:spLocks noGrp="1" noChangeArrowheads="1"/>
          </p:cNvSpPr>
          <p:nvPr>
            <p:ph type="dt" idx="1"/>
          </p:nvPr>
        </p:nvSpPr>
        <p:spPr bwMode="auto">
          <a:xfrm>
            <a:off x="3972560" y="0"/>
            <a:ext cx="3037840" cy="4648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a:defRPr sz="1200"/>
            </a:lvl1pPr>
          </a:lstStyle>
          <a:p>
            <a:endParaRPr lang="en-US"/>
          </a:p>
        </p:txBody>
      </p:sp>
      <p:sp>
        <p:nvSpPr>
          <p:cNvPr id="24064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rgbClr val="808080"/>
                  </a:outerShdw>
                </a:effectLst>
              </a14:hiddenEffects>
            </a:ext>
            <a:ext uri="{53640926-AAD7-44d8-BBD7-CCE9431645EC}">
              <a14:shadowObscured xmlns="" xmlns:a14="http://schemas.microsoft.com/office/drawing/2010/main" val="1"/>
            </a:ext>
          </a:extLst>
        </p:spPr>
      </p:sp>
      <p:sp>
        <p:nvSpPr>
          <p:cNvPr id="240645" name="Rectangle 5"/>
          <p:cNvSpPr>
            <a:spLocks noGrp="1" noChangeArrowheads="1"/>
          </p:cNvSpPr>
          <p:nvPr>
            <p:ph type="body" sz="quarter" idx="3"/>
          </p:nvPr>
        </p:nvSpPr>
        <p:spPr bwMode="auto">
          <a:xfrm>
            <a:off x="934720" y="4415790"/>
            <a:ext cx="5140960" cy="418338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0646" name="Rectangle 6"/>
          <p:cNvSpPr>
            <a:spLocks noGrp="1" noChangeArrowheads="1"/>
          </p:cNvSpPr>
          <p:nvPr>
            <p:ph type="ftr" sz="quarter" idx="4"/>
          </p:nvPr>
        </p:nvSpPr>
        <p:spPr bwMode="auto">
          <a:xfrm>
            <a:off x="0" y="8831580"/>
            <a:ext cx="3037840" cy="4648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defRPr sz="1200"/>
            </a:lvl1pPr>
          </a:lstStyle>
          <a:p>
            <a:endParaRPr lang="en-US"/>
          </a:p>
        </p:txBody>
      </p:sp>
      <p:sp>
        <p:nvSpPr>
          <p:cNvPr id="240647" name="Rectangle 7"/>
          <p:cNvSpPr>
            <a:spLocks noGrp="1" noChangeArrowheads="1"/>
          </p:cNvSpPr>
          <p:nvPr>
            <p:ph type="sldNum" sz="quarter" idx="5"/>
          </p:nvPr>
        </p:nvSpPr>
        <p:spPr bwMode="auto">
          <a:xfrm>
            <a:off x="3972560" y="8831580"/>
            <a:ext cx="3037840" cy="4648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a:defRPr sz="1200"/>
            </a:lvl1pPr>
          </a:lstStyle>
          <a:p>
            <a:fld id="{E58D9F12-E61B-4918-A17F-DAB263665F1F}" type="slidenum">
              <a:rPr lang="en-US"/>
              <a:pPr/>
              <a:t>‹#›</a:t>
            </a:fld>
            <a:endParaRPr lang="en-US"/>
          </a:p>
        </p:txBody>
      </p:sp>
    </p:spTree>
    <p:extLst>
      <p:ext uri="{BB962C8B-B14F-4D97-AF65-F5344CB8AC3E}">
        <p14:creationId xmlns:p14="http://schemas.microsoft.com/office/powerpoint/2010/main" val="425025782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charset="0"/>
        <a:ea typeface="+mn-ea"/>
        <a:cs typeface="+mn-cs"/>
      </a:defRPr>
    </a:lvl1pPr>
    <a:lvl2pPr marL="457200" algn="l" rtl="0" fontAlgn="base">
      <a:spcBef>
        <a:spcPct val="30000"/>
      </a:spcBef>
      <a:spcAft>
        <a:spcPct val="0"/>
      </a:spcAft>
      <a:defRPr sz="1200" kern="1200">
        <a:solidFill>
          <a:schemeClr val="tx1"/>
        </a:solidFill>
        <a:latin typeface="Times" charset="0"/>
        <a:ea typeface="+mn-ea"/>
        <a:cs typeface="+mn-cs"/>
      </a:defRPr>
    </a:lvl2pPr>
    <a:lvl3pPr marL="914400" algn="l" rtl="0" fontAlgn="base">
      <a:spcBef>
        <a:spcPct val="30000"/>
      </a:spcBef>
      <a:spcAft>
        <a:spcPct val="0"/>
      </a:spcAft>
      <a:defRPr sz="1200" kern="1200">
        <a:solidFill>
          <a:schemeClr val="tx1"/>
        </a:solidFill>
        <a:latin typeface="Times" charset="0"/>
        <a:ea typeface="+mn-ea"/>
        <a:cs typeface="+mn-cs"/>
      </a:defRPr>
    </a:lvl3pPr>
    <a:lvl4pPr marL="1371600" algn="l" rtl="0" fontAlgn="base">
      <a:spcBef>
        <a:spcPct val="30000"/>
      </a:spcBef>
      <a:spcAft>
        <a:spcPct val="0"/>
      </a:spcAft>
      <a:defRPr sz="1200" kern="1200">
        <a:solidFill>
          <a:schemeClr val="tx1"/>
        </a:solidFill>
        <a:latin typeface="Times" charset="0"/>
        <a:ea typeface="+mn-ea"/>
        <a:cs typeface="+mn-cs"/>
      </a:defRPr>
    </a:lvl4pPr>
    <a:lvl5pPr marL="1828800" algn="l" rtl="0" fontAlgn="base">
      <a:spcBef>
        <a:spcPct val="30000"/>
      </a:spcBef>
      <a:spcAft>
        <a:spcPct val="0"/>
      </a:spcAft>
      <a:defRPr sz="1200" kern="1200">
        <a:solidFill>
          <a:schemeClr val="tx1"/>
        </a:solidFill>
        <a:latin typeface="Times"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17D5B2B-5ADE-4505-930D-A62098675C0F}" type="slidenum">
              <a:rPr lang="en-US"/>
              <a:pPr/>
              <a:t>1</a:t>
            </a:fld>
            <a:endParaRPr lang="en-US"/>
          </a:p>
        </p:txBody>
      </p:sp>
      <p:sp>
        <p:nvSpPr>
          <p:cNvPr id="270338" name="Rectangle 2"/>
          <p:cNvSpPr>
            <a:spLocks noGrp="1" noRot="1" noChangeAspect="1" noChangeArrowheads="1" noTextEdit="1"/>
          </p:cNvSpPr>
          <p:nvPr>
            <p:ph type="sldImg"/>
          </p:nvPr>
        </p:nvSpPr>
        <p:spPr>
          <a:ln/>
        </p:spPr>
      </p:sp>
      <p:sp>
        <p:nvSpPr>
          <p:cNvPr id="270339" name="Rectangle 3"/>
          <p:cNvSpPr>
            <a:spLocks noGrp="1" noChangeArrowheads="1"/>
          </p:cNvSpPr>
          <p:nvPr>
            <p:ph type="body" idx="1"/>
          </p:nvPr>
        </p:nvSpPr>
        <p:spPr/>
        <p:txBody>
          <a:bodyPr/>
          <a:lstStyle/>
          <a:p>
            <a:r>
              <a:rPr lang="en-US"/>
              <a:t>Animated opening slide, do not delete layers.</a:t>
            </a:r>
          </a:p>
        </p:txBody>
      </p:sp>
    </p:spTree>
    <p:extLst>
      <p:ext uri="{BB962C8B-B14F-4D97-AF65-F5344CB8AC3E}">
        <p14:creationId xmlns:p14="http://schemas.microsoft.com/office/powerpoint/2010/main" val="28853378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472010-E732-4DAA-9162-585F4439D638}" type="slidenum">
              <a:rPr lang="en-US"/>
              <a:pPr/>
              <a:t>10</a:t>
            </a:fld>
            <a:endParaRPr lang="en-US"/>
          </a:p>
        </p:txBody>
      </p:sp>
      <p:sp>
        <p:nvSpPr>
          <p:cNvPr id="267266" name="Rectangle 2"/>
          <p:cNvSpPr>
            <a:spLocks noGrp="1" noRot="1" noChangeAspect="1" noChangeArrowheads="1" noTextEdit="1"/>
          </p:cNvSpPr>
          <p:nvPr>
            <p:ph type="sldImg"/>
          </p:nvPr>
        </p:nvSpPr>
        <p:spPr>
          <a:ln/>
        </p:spPr>
      </p:sp>
      <p:sp>
        <p:nvSpPr>
          <p:cNvPr id="267267" name="Rectangle 3"/>
          <p:cNvSpPr>
            <a:spLocks noGrp="1" noChangeArrowheads="1"/>
          </p:cNvSpPr>
          <p:nvPr>
            <p:ph type="body" idx="1"/>
          </p:nvPr>
        </p:nvSpPr>
        <p:spPr/>
        <p:txBody>
          <a:bodyPr/>
          <a:lstStyle/>
          <a:p>
            <a:r>
              <a:rPr lang="en-US"/>
              <a:t>Not animated.</a:t>
            </a:r>
          </a:p>
        </p:txBody>
      </p:sp>
    </p:spTree>
    <p:extLst>
      <p:ext uri="{BB962C8B-B14F-4D97-AF65-F5344CB8AC3E}">
        <p14:creationId xmlns:p14="http://schemas.microsoft.com/office/powerpoint/2010/main" val="19161098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212486-8B34-4B6F-932B-CE274E742E4A}" type="slidenum">
              <a:rPr lang="en-US"/>
              <a:pPr/>
              <a:t>17</a:t>
            </a:fld>
            <a:endParaRPr lang="en-US"/>
          </a:p>
        </p:txBody>
      </p:sp>
      <p:sp>
        <p:nvSpPr>
          <p:cNvPr id="306178" name="Rectangle 2"/>
          <p:cNvSpPr>
            <a:spLocks noGrp="1" noRot="1" noChangeAspect="1" noChangeArrowheads="1" noTextEdit="1"/>
          </p:cNvSpPr>
          <p:nvPr>
            <p:ph type="sldImg"/>
          </p:nvPr>
        </p:nvSpPr>
        <p:spPr>
          <a:ln/>
        </p:spPr>
      </p:sp>
      <p:sp>
        <p:nvSpPr>
          <p:cNvPr id="306179" name="Rectangle 3"/>
          <p:cNvSpPr>
            <a:spLocks noGrp="1" noChangeArrowheads="1"/>
          </p:cNvSpPr>
          <p:nvPr>
            <p:ph type="body" idx="1"/>
          </p:nvPr>
        </p:nvSpPr>
        <p:spPr/>
        <p:txBody>
          <a:bodyPr/>
          <a:lstStyle/>
          <a:p>
            <a:endParaRPr lang="en-US" dirty="0"/>
          </a:p>
          <a:p>
            <a:endParaRPr lang="en-US" dirty="0"/>
          </a:p>
        </p:txBody>
      </p:sp>
    </p:spTree>
    <p:extLst>
      <p:ext uri="{BB962C8B-B14F-4D97-AF65-F5344CB8AC3E}">
        <p14:creationId xmlns:p14="http://schemas.microsoft.com/office/powerpoint/2010/main" val="29032681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212486-8B34-4B6F-932B-CE274E742E4A}" type="slidenum">
              <a:rPr lang="en-US"/>
              <a:pPr/>
              <a:t>18</a:t>
            </a:fld>
            <a:endParaRPr lang="en-US"/>
          </a:p>
        </p:txBody>
      </p:sp>
      <p:sp>
        <p:nvSpPr>
          <p:cNvPr id="306178" name="Rectangle 2"/>
          <p:cNvSpPr>
            <a:spLocks noGrp="1" noRot="1" noChangeAspect="1" noChangeArrowheads="1" noTextEdit="1"/>
          </p:cNvSpPr>
          <p:nvPr>
            <p:ph type="sldImg"/>
          </p:nvPr>
        </p:nvSpPr>
        <p:spPr>
          <a:ln/>
        </p:spPr>
      </p:sp>
      <p:sp>
        <p:nvSpPr>
          <p:cNvPr id="306179" name="Rectangle 3"/>
          <p:cNvSpPr>
            <a:spLocks noGrp="1" noChangeArrowheads="1"/>
          </p:cNvSpPr>
          <p:nvPr>
            <p:ph type="body" idx="1"/>
          </p:nvPr>
        </p:nvSpPr>
        <p:spPr/>
        <p:txBody>
          <a:bodyPr/>
          <a:lstStyle/>
          <a:p>
            <a:endParaRPr lang="en-US" dirty="0"/>
          </a:p>
          <a:p>
            <a:endParaRPr lang="en-US" dirty="0"/>
          </a:p>
        </p:txBody>
      </p:sp>
    </p:spTree>
    <p:extLst>
      <p:ext uri="{BB962C8B-B14F-4D97-AF65-F5344CB8AC3E}">
        <p14:creationId xmlns:p14="http://schemas.microsoft.com/office/powerpoint/2010/main" val="40004157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6FD085-C0E2-4219-A671-80F8C979400E}" type="slidenum">
              <a:rPr lang="en-US"/>
              <a:pPr/>
              <a:t>20</a:t>
            </a:fld>
            <a:endParaRPr lang="en-US"/>
          </a:p>
        </p:txBody>
      </p:sp>
      <p:sp>
        <p:nvSpPr>
          <p:cNvPr id="310274" name="Rectangle 2"/>
          <p:cNvSpPr>
            <a:spLocks noGrp="1" noRot="1" noChangeAspect="1" noChangeArrowheads="1" noTextEdit="1"/>
          </p:cNvSpPr>
          <p:nvPr>
            <p:ph type="sldImg"/>
          </p:nvPr>
        </p:nvSpPr>
        <p:spPr>
          <a:ln/>
        </p:spPr>
      </p:sp>
      <p:sp>
        <p:nvSpPr>
          <p:cNvPr id="310275" name="Rectangle 3"/>
          <p:cNvSpPr>
            <a:spLocks noGrp="1" noChangeArrowheads="1"/>
          </p:cNvSpPr>
          <p:nvPr>
            <p:ph type="body" idx="1"/>
          </p:nvPr>
        </p:nvSpPr>
        <p:spPr/>
        <p:txBody>
          <a:bodyPr/>
          <a:lstStyle/>
          <a:p>
            <a:r>
              <a:rPr lang="en-US"/>
              <a:t>Not animated.</a:t>
            </a:r>
          </a:p>
        </p:txBody>
      </p:sp>
    </p:spTree>
    <p:extLst>
      <p:ext uri="{BB962C8B-B14F-4D97-AF65-F5344CB8AC3E}">
        <p14:creationId xmlns:p14="http://schemas.microsoft.com/office/powerpoint/2010/main" val="32821192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Before</a:t>
            </a:r>
            <a:r>
              <a:rPr lang="en-US" baseline="0" dirty="0" smtClean="0"/>
              <a:t> you change any off your classes that you can get into a replacement course.</a:t>
            </a:r>
          </a:p>
          <a:p>
            <a:endParaRPr lang="en-US" baseline="0" dirty="0" smtClean="0"/>
          </a:p>
          <a:p>
            <a:r>
              <a:rPr lang="en-US" baseline="0" dirty="0" smtClean="0"/>
              <a:t>Need to drop course officially, not just not showing up or just tell the prof</a:t>
            </a:r>
            <a:endParaRPr lang="en-US" dirty="0"/>
          </a:p>
        </p:txBody>
      </p:sp>
      <p:sp>
        <p:nvSpPr>
          <p:cNvPr id="4" name="Slide Number Placeholder 3"/>
          <p:cNvSpPr>
            <a:spLocks noGrp="1"/>
          </p:cNvSpPr>
          <p:nvPr>
            <p:ph type="sldNum" sz="quarter" idx="10"/>
          </p:nvPr>
        </p:nvSpPr>
        <p:spPr/>
        <p:txBody>
          <a:bodyPr/>
          <a:lstStyle/>
          <a:p>
            <a:fld id="{E58D9F12-E61B-4918-A17F-DAB263665F1F}" type="slidenum">
              <a:rPr lang="en-US" smtClean="0"/>
              <a:pPr/>
              <a:t>21</a:t>
            </a:fld>
            <a:endParaRPr lang="en-US"/>
          </a:p>
        </p:txBody>
      </p:sp>
    </p:spTree>
    <p:extLst>
      <p:ext uri="{BB962C8B-B14F-4D97-AF65-F5344CB8AC3E}">
        <p14:creationId xmlns:p14="http://schemas.microsoft.com/office/powerpoint/2010/main" val="31762108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6FD085-C0E2-4219-A671-80F8C979400E}" type="slidenum">
              <a:rPr lang="en-US"/>
              <a:pPr/>
              <a:t>22</a:t>
            </a:fld>
            <a:endParaRPr lang="en-US"/>
          </a:p>
        </p:txBody>
      </p:sp>
      <p:sp>
        <p:nvSpPr>
          <p:cNvPr id="310274" name="Rectangle 2"/>
          <p:cNvSpPr>
            <a:spLocks noGrp="1" noRot="1" noChangeAspect="1" noChangeArrowheads="1" noTextEdit="1"/>
          </p:cNvSpPr>
          <p:nvPr>
            <p:ph type="sldImg"/>
          </p:nvPr>
        </p:nvSpPr>
        <p:spPr>
          <a:ln/>
        </p:spPr>
      </p:sp>
      <p:sp>
        <p:nvSpPr>
          <p:cNvPr id="310275" name="Rectangle 3"/>
          <p:cNvSpPr>
            <a:spLocks noGrp="1" noChangeArrowheads="1"/>
          </p:cNvSpPr>
          <p:nvPr>
            <p:ph type="body" idx="1"/>
          </p:nvPr>
        </p:nvSpPr>
        <p:spPr/>
        <p:txBody>
          <a:bodyPr/>
          <a:lstStyle/>
          <a:p>
            <a:r>
              <a:rPr lang="en-US"/>
              <a:t>Not animated.</a:t>
            </a:r>
          </a:p>
        </p:txBody>
      </p:sp>
    </p:spTree>
    <p:extLst>
      <p:ext uri="{BB962C8B-B14F-4D97-AF65-F5344CB8AC3E}">
        <p14:creationId xmlns:p14="http://schemas.microsoft.com/office/powerpoint/2010/main" val="10694310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472010-E732-4DAA-9162-585F4439D638}" type="slidenum">
              <a:rPr lang="en-US"/>
              <a:pPr/>
              <a:t>23</a:t>
            </a:fld>
            <a:endParaRPr lang="en-US"/>
          </a:p>
        </p:txBody>
      </p:sp>
      <p:sp>
        <p:nvSpPr>
          <p:cNvPr id="267266" name="Rectangle 2"/>
          <p:cNvSpPr>
            <a:spLocks noGrp="1" noRot="1" noChangeAspect="1" noChangeArrowheads="1" noTextEdit="1"/>
          </p:cNvSpPr>
          <p:nvPr>
            <p:ph type="sldImg"/>
          </p:nvPr>
        </p:nvSpPr>
        <p:spPr>
          <a:ln/>
        </p:spPr>
      </p:sp>
      <p:sp>
        <p:nvSpPr>
          <p:cNvPr id="267267" name="Rectangle 3"/>
          <p:cNvSpPr>
            <a:spLocks noGrp="1" noChangeArrowheads="1"/>
          </p:cNvSpPr>
          <p:nvPr>
            <p:ph type="body" idx="1"/>
          </p:nvPr>
        </p:nvSpPr>
        <p:spPr/>
        <p:txBody>
          <a:bodyPr/>
          <a:lstStyle/>
          <a:p>
            <a:r>
              <a:rPr lang="en-US"/>
              <a:t>Not animated.</a:t>
            </a:r>
          </a:p>
        </p:txBody>
      </p:sp>
    </p:spTree>
    <p:extLst>
      <p:ext uri="{BB962C8B-B14F-4D97-AF65-F5344CB8AC3E}">
        <p14:creationId xmlns:p14="http://schemas.microsoft.com/office/powerpoint/2010/main" val="24180844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472010-E732-4DAA-9162-585F4439D638}" type="slidenum">
              <a:rPr lang="en-US"/>
              <a:pPr/>
              <a:t>24</a:t>
            </a:fld>
            <a:endParaRPr lang="en-US"/>
          </a:p>
        </p:txBody>
      </p:sp>
      <p:sp>
        <p:nvSpPr>
          <p:cNvPr id="267266" name="Rectangle 2"/>
          <p:cNvSpPr>
            <a:spLocks noGrp="1" noRot="1" noChangeAspect="1" noChangeArrowheads="1" noTextEdit="1"/>
          </p:cNvSpPr>
          <p:nvPr>
            <p:ph type="sldImg"/>
          </p:nvPr>
        </p:nvSpPr>
        <p:spPr>
          <a:ln/>
        </p:spPr>
      </p:sp>
      <p:sp>
        <p:nvSpPr>
          <p:cNvPr id="267267" name="Rectangle 3"/>
          <p:cNvSpPr>
            <a:spLocks noGrp="1" noChangeArrowheads="1"/>
          </p:cNvSpPr>
          <p:nvPr>
            <p:ph type="body" idx="1"/>
          </p:nvPr>
        </p:nvSpPr>
        <p:spPr/>
        <p:txBody>
          <a:bodyPr/>
          <a:lstStyle/>
          <a:p>
            <a:r>
              <a:rPr lang="en-US"/>
              <a:t>Not animated.</a:t>
            </a:r>
          </a:p>
        </p:txBody>
      </p:sp>
    </p:spTree>
    <p:extLst>
      <p:ext uri="{BB962C8B-B14F-4D97-AF65-F5344CB8AC3E}">
        <p14:creationId xmlns:p14="http://schemas.microsoft.com/office/powerpoint/2010/main" val="19841042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Failing is not the end of the world, get up and keep moving</a:t>
            </a:r>
            <a:r>
              <a:rPr lang="en-US" baseline="0" dirty="0" smtClean="0"/>
              <a:t> and change your </a:t>
            </a:r>
            <a:r>
              <a:rPr lang="en-US" baseline="0" dirty="0" err="1" smtClean="0"/>
              <a:t>behaviour</a:t>
            </a:r>
            <a:r>
              <a:rPr lang="en-US" baseline="0" dirty="0" smtClean="0"/>
              <a:t> so that it won’t happen again and we are here to help you.</a:t>
            </a:r>
            <a:endParaRPr lang="en-US" dirty="0"/>
          </a:p>
        </p:txBody>
      </p:sp>
      <p:sp>
        <p:nvSpPr>
          <p:cNvPr id="4" name="Slide Number Placeholder 3"/>
          <p:cNvSpPr>
            <a:spLocks noGrp="1"/>
          </p:cNvSpPr>
          <p:nvPr>
            <p:ph type="sldNum" sz="quarter" idx="10"/>
          </p:nvPr>
        </p:nvSpPr>
        <p:spPr/>
        <p:txBody>
          <a:bodyPr/>
          <a:lstStyle/>
          <a:p>
            <a:fld id="{E58D9F12-E61B-4918-A17F-DAB263665F1F}" type="slidenum">
              <a:rPr lang="en-US" smtClean="0"/>
              <a:pPr/>
              <a:t>27</a:t>
            </a:fld>
            <a:endParaRPr lang="en-US"/>
          </a:p>
        </p:txBody>
      </p:sp>
    </p:spTree>
    <p:extLst>
      <p:ext uri="{BB962C8B-B14F-4D97-AF65-F5344CB8AC3E}">
        <p14:creationId xmlns:p14="http://schemas.microsoft.com/office/powerpoint/2010/main" val="22987412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DA78B3D-BF92-4A4B-98B8-931D970EC314}" type="slidenum">
              <a:rPr lang="en-US"/>
              <a:pPr/>
              <a:t>29</a:t>
            </a:fld>
            <a:endParaRPr lang="en-US"/>
          </a:p>
        </p:txBody>
      </p:sp>
      <p:sp>
        <p:nvSpPr>
          <p:cNvPr id="299010" name="Rectangle 2"/>
          <p:cNvSpPr>
            <a:spLocks noGrp="1" noRot="1" noChangeAspect="1" noChangeArrowheads="1" noTextEdit="1"/>
          </p:cNvSpPr>
          <p:nvPr>
            <p:ph type="sldImg"/>
          </p:nvPr>
        </p:nvSpPr>
        <p:spPr>
          <a:ln/>
        </p:spPr>
      </p:sp>
      <p:sp>
        <p:nvSpPr>
          <p:cNvPr id="299011" name="Rectangle 3"/>
          <p:cNvSpPr>
            <a:spLocks noGrp="1" noChangeArrowheads="1"/>
          </p:cNvSpPr>
          <p:nvPr>
            <p:ph type="body" idx="1"/>
          </p:nvPr>
        </p:nvSpPr>
        <p:spPr/>
        <p:txBody>
          <a:bodyPr/>
          <a:lstStyle/>
          <a:p>
            <a:r>
              <a:rPr lang="en-US" dirty="0"/>
              <a:t>One column bullets with vertical photo</a:t>
            </a:r>
          </a:p>
          <a:p>
            <a:r>
              <a:rPr lang="en-US" dirty="0"/>
              <a:t>Photo can be replaced</a:t>
            </a:r>
          </a:p>
          <a:p>
            <a:pPr lvl="1"/>
            <a:r>
              <a:rPr lang="en-US" dirty="0"/>
              <a:t>Select image by hitting tab until the image corner markers appear and hit delete</a:t>
            </a:r>
          </a:p>
          <a:p>
            <a:pPr lvl="1"/>
            <a:r>
              <a:rPr lang="en-US" dirty="0"/>
              <a:t>Insert new image and send to the back of the layers (behind the photo frame cutout layer)</a:t>
            </a:r>
          </a:p>
          <a:p>
            <a:pPr lvl="1"/>
            <a:r>
              <a:rPr lang="en-US" dirty="0"/>
              <a:t>Crop the image as needed</a:t>
            </a:r>
          </a:p>
          <a:p>
            <a:endParaRPr lang="en-US" dirty="0"/>
          </a:p>
        </p:txBody>
      </p:sp>
    </p:spTree>
    <p:extLst>
      <p:ext uri="{BB962C8B-B14F-4D97-AF65-F5344CB8AC3E}">
        <p14:creationId xmlns:p14="http://schemas.microsoft.com/office/powerpoint/2010/main" val="5230160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472010-E732-4DAA-9162-585F4439D638}" type="slidenum">
              <a:rPr lang="en-US"/>
              <a:pPr/>
              <a:t>2</a:t>
            </a:fld>
            <a:endParaRPr lang="en-US"/>
          </a:p>
        </p:txBody>
      </p:sp>
      <p:sp>
        <p:nvSpPr>
          <p:cNvPr id="267266" name="Rectangle 2"/>
          <p:cNvSpPr>
            <a:spLocks noGrp="1" noRot="1" noChangeAspect="1" noChangeArrowheads="1" noTextEdit="1"/>
          </p:cNvSpPr>
          <p:nvPr>
            <p:ph type="sldImg"/>
          </p:nvPr>
        </p:nvSpPr>
        <p:spPr>
          <a:ln/>
        </p:spPr>
      </p:sp>
      <p:sp>
        <p:nvSpPr>
          <p:cNvPr id="267267" name="Rectangle 3"/>
          <p:cNvSpPr>
            <a:spLocks noGrp="1" noChangeArrowheads="1"/>
          </p:cNvSpPr>
          <p:nvPr>
            <p:ph type="body" idx="1"/>
          </p:nvPr>
        </p:nvSpPr>
        <p:spPr/>
        <p:txBody>
          <a:bodyPr/>
          <a:lstStyle/>
          <a:p>
            <a:r>
              <a:rPr lang="en-US"/>
              <a:t>Not animated.</a:t>
            </a:r>
          </a:p>
        </p:txBody>
      </p:sp>
    </p:spTree>
    <p:extLst>
      <p:ext uri="{BB962C8B-B14F-4D97-AF65-F5344CB8AC3E}">
        <p14:creationId xmlns:p14="http://schemas.microsoft.com/office/powerpoint/2010/main" val="8017557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DA78B3D-BF92-4A4B-98B8-931D970EC314}" type="slidenum">
              <a:rPr lang="en-US"/>
              <a:pPr/>
              <a:t>30</a:t>
            </a:fld>
            <a:endParaRPr lang="en-US"/>
          </a:p>
        </p:txBody>
      </p:sp>
      <p:sp>
        <p:nvSpPr>
          <p:cNvPr id="299010" name="Rectangle 2"/>
          <p:cNvSpPr>
            <a:spLocks noGrp="1" noRot="1" noChangeAspect="1" noChangeArrowheads="1" noTextEdit="1"/>
          </p:cNvSpPr>
          <p:nvPr>
            <p:ph type="sldImg"/>
          </p:nvPr>
        </p:nvSpPr>
        <p:spPr>
          <a:ln/>
        </p:spPr>
      </p:sp>
      <p:sp>
        <p:nvSpPr>
          <p:cNvPr id="299011" name="Rectangle 3"/>
          <p:cNvSpPr>
            <a:spLocks noGrp="1" noChangeArrowheads="1"/>
          </p:cNvSpPr>
          <p:nvPr>
            <p:ph type="body" idx="1"/>
          </p:nvPr>
        </p:nvSpPr>
        <p:spPr/>
        <p:txBody>
          <a:bodyPr/>
          <a:lstStyle/>
          <a:p>
            <a:r>
              <a:rPr lang="en-US" dirty="0"/>
              <a:t>One column bullets with vertical photo</a:t>
            </a:r>
          </a:p>
          <a:p>
            <a:r>
              <a:rPr lang="en-US" dirty="0"/>
              <a:t>Photo can be replaced</a:t>
            </a:r>
          </a:p>
          <a:p>
            <a:pPr lvl="1"/>
            <a:r>
              <a:rPr lang="en-US" dirty="0"/>
              <a:t>Select image by hitting tab until the image corner markers appear and hit delete</a:t>
            </a:r>
          </a:p>
          <a:p>
            <a:pPr lvl="1"/>
            <a:r>
              <a:rPr lang="en-US" dirty="0"/>
              <a:t>Insert new image and send to the back of the layers (behind the photo frame cutout layer)</a:t>
            </a:r>
          </a:p>
          <a:p>
            <a:pPr lvl="1"/>
            <a:r>
              <a:rPr lang="en-US" dirty="0"/>
              <a:t>Crop the image as needed</a:t>
            </a:r>
          </a:p>
          <a:p>
            <a:endParaRPr lang="en-US" dirty="0"/>
          </a:p>
        </p:txBody>
      </p:sp>
    </p:spTree>
    <p:extLst>
      <p:ext uri="{BB962C8B-B14F-4D97-AF65-F5344CB8AC3E}">
        <p14:creationId xmlns:p14="http://schemas.microsoft.com/office/powerpoint/2010/main" val="16394523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A2992A-4CAC-4134-8689-CE90D3DF16E7}" type="slidenum">
              <a:rPr lang="en-US"/>
              <a:pPr/>
              <a:t>32</a:t>
            </a:fld>
            <a:endParaRPr lang="en-US"/>
          </a:p>
        </p:txBody>
      </p:sp>
      <p:sp>
        <p:nvSpPr>
          <p:cNvPr id="294914" name="Rectangle 2"/>
          <p:cNvSpPr>
            <a:spLocks noGrp="1" noRot="1" noChangeAspect="1" noChangeArrowheads="1" noTextEdit="1"/>
          </p:cNvSpPr>
          <p:nvPr>
            <p:ph type="sldImg"/>
          </p:nvPr>
        </p:nvSpPr>
        <p:spPr>
          <a:ln/>
        </p:spPr>
      </p:sp>
      <p:sp>
        <p:nvSpPr>
          <p:cNvPr id="294915" name="Rectangle 3"/>
          <p:cNvSpPr>
            <a:spLocks noGrp="1" noChangeArrowheads="1"/>
          </p:cNvSpPr>
          <p:nvPr>
            <p:ph type="body" idx="1"/>
          </p:nvPr>
        </p:nvSpPr>
        <p:spPr/>
        <p:txBody>
          <a:bodyPr/>
          <a:lstStyle/>
          <a:p>
            <a:r>
              <a:rPr lang="en-US"/>
              <a:t>One column bullets with vertical photo</a:t>
            </a:r>
          </a:p>
          <a:p>
            <a:r>
              <a:rPr lang="en-US"/>
              <a:t>Photo can be replaced</a:t>
            </a:r>
          </a:p>
          <a:p>
            <a:pPr lvl="1"/>
            <a:r>
              <a:rPr lang="en-US"/>
              <a:t>Select image by hitting tab until the image corner markers appear and hit delete</a:t>
            </a:r>
          </a:p>
          <a:p>
            <a:pPr lvl="1"/>
            <a:r>
              <a:rPr lang="en-US"/>
              <a:t>Insert new image and send to the back of the layers (behind the photo frame cutout layer)</a:t>
            </a:r>
          </a:p>
          <a:p>
            <a:pPr lvl="1"/>
            <a:r>
              <a:rPr lang="en-US"/>
              <a:t>Crop the image as needed</a:t>
            </a:r>
          </a:p>
          <a:p>
            <a:endParaRPr lang="en-US"/>
          </a:p>
        </p:txBody>
      </p:sp>
    </p:spTree>
    <p:extLst>
      <p:ext uri="{BB962C8B-B14F-4D97-AF65-F5344CB8AC3E}">
        <p14:creationId xmlns:p14="http://schemas.microsoft.com/office/powerpoint/2010/main" val="21821620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7422D4-86B0-40B1-BEB7-0237A7D9D15C}" type="slidenum">
              <a:rPr lang="en-US"/>
              <a:pPr/>
              <a:t>34</a:t>
            </a:fld>
            <a:endParaRPr lang="en-US"/>
          </a:p>
        </p:txBody>
      </p:sp>
      <p:sp>
        <p:nvSpPr>
          <p:cNvPr id="296962" name="Rectangle 2"/>
          <p:cNvSpPr>
            <a:spLocks noGrp="1" noRot="1" noChangeAspect="1" noChangeArrowheads="1" noTextEdit="1"/>
          </p:cNvSpPr>
          <p:nvPr>
            <p:ph type="sldImg"/>
          </p:nvPr>
        </p:nvSpPr>
        <p:spPr>
          <a:ln/>
        </p:spPr>
      </p:sp>
      <p:sp>
        <p:nvSpPr>
          <p:cNvPr id="296963" name="Rectangle 3"/>
          <p:cNvSpPr>
            <a:spLocks noGrp="1" noChangeArrowheads="1"/>
          </p:cNvSpPr>
          <p:nvPr>
            <p:ph type="body" idx="1"/>
          </p:nvPr>
        </p:nvSpPr>
        <p:spPr/>
        <p:txBody>
          <a:bodyPr/>
          <a:lstStyle/>
          <a:p>
            <a:r>
              <a:rPr lang="en-US"/>
              <a:t>One column bullets with vertical photo</a:t>
            </a:r>
          </a:p>
          <a:p>
            <a:r>
              <a:rPr lang="en-US"/>
              <a:t>Photo can be replaced</a:t>
            </a:r>
          </a:p>
          <a:p>
            <a:pPr lvl="1"/>
            <a:r>
              <a:rPr lang="en-US"/>
              <a:t>Select image by hitting tab until the image corner markers appear and hit delete</a:t>
            </a:r>
          </a:p>
          <a:p>
            <a:pPr lvl="1"/>
            <a:r>
              <a:rPr lang="en-US"/>
              <a:t>Insert new image and send to the back of the layers (behind the photo frame cutout layer)</a:t>
            </a:r>
          </a:p>
          <a:p>
            <a:pPr lvl="1"/>
            <a:r>
              <a:rPr lang="en-US"/>
              <a:t>Crop the image as needed</a:t>
            </a:r>
          </a:p>
          <a:p>
            <a:endParaRPr lang="en-US"/>
          </a:p>
        </p:txBody>
      </p:sp>
    </p:spTree>
    <p:extLst>
      <p:ext uri="{BB962C8B-B14F-4D97-AF65-F5344CB8AC3E}">
        <p14:creationId xmlns:p14="http://schemas.microsoft.com/office/powerpoint/2010/main" val="7801794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472010-E732-4DAA-9162-585F4439D638}" type="slidenum">
              <a:rPr lang="en-US"/>
              <a:pPr/>
              <a:t>3</a:t>
            </a:fld>
            <a:endParaRPr lang="en-US"/>
          </a:p>
        </p:txBody>
      </p:sp>
      <p:sp>
        <p:nvSpPr>
          <p:cNvPr id="267266" name="Rectangle 2"/>
          <p:cNvSpPr>
            <a:spLocks noGrp="1" noRot="1" noChangeAspect="1" noChangeArrowheads="1" noTextEdit="1"/>
          </p:cNvSpPr>
          <p:nvPr>
            <p:ph type="sldImg"/>
          </p:nvPr>
        </p:nvSpPr>
        <p:spPr>
          <a:ln/>
        </p:spPr>
      </p:sp>
      <p:sp>
        <p:nvSpPr>
          <p:cNvPr id="267267" name="Rectangle 3"/>
          <p:cNvSpPr>
            <a:spLocks noGrp="1" noChangeArrowheads="1"/>
          </p:cNvSpPr>
          <p:nvPr>
            <p:ph type="body" idx="1"/>
          </p:nvPr>
        </p:nvSpPr>
        <p:spPr/>
        <p:txBody>
          <a:bodyPr/>
          <a:lstStyle/>
          <a:p>
            <a:r>
              <a:rPr lang="en-US"/>
              <a:t>Not animated.</a:t>
            </a:r>
          </a:p>
        </p:txBody>
      </p:sp>
    </p:spTree>
    <p:extLst>
      <p:ext uri="{BB962C8B-B14F-4D97-AF65-F5344CB8AC3E}">
        <p14:creationId xmlns:p14="http://schemas.microsoft.com/office/powerpoint/2010/main" val="2847539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472010-E732-4DAA-9162-585F4439D638}" type="slidenum">
              <a:rPr lang="en-US"/>
              <a:pPr/>
              <a:t>4</a:t>
            </a:fld>
            <a:endParaRPr lang="en-US"/>
          </a:p>
        </p:txBody>
      </p:sp>
      <p:sp>
        <p:nvSpPr>
          <p:cNvPr id="267266" name="Rectangle 2"/>
          <p:cNvSpPr>
            <a:spLocks noGrp="1" noRot="1" noChangeAspect="1" noChangeArrowheads="1" noTextEdit="1"/>
          </p:cNvSpPr>
          <p:nvPr>
            <p:ph type="sldImg"/>
          </p:nvPr>
        </p:nvSpPr>
        <p:spPr>
          <a:ln/>
        </p:spPr>
      </p:sp>
      <p:sp>
        <p:nvSpPr>
          <p:cNvPr id="267267" name="Rectangle 3"/>
          <p:cNvSpPr>
            <a:spLocks noGrp="1" noChangeArrowheads="1"/>
          </p:cNvSpPr>
          <p:nvPr>
            <p:ph type="body" idx="1"/>
          </p:nvPr>
        </p:nvSpPr>
        <p:spPr/>
        <p:txBody>
          <a:bodyPr/>
          <a:lstStyle/>
          <a:p>
            <a:r>
              <a:rPr lang="en-US"/>
              <a:t>Not animated.</a:t>
            </a:r>
          </a:p>
        </p:txBody>
      </p:sp>
    </p:spTree>
    <p:extLst>
      <p:ext uri="{BB962C8B-B14F-4D97-AF65-F5344CB8AC3E}">
        <p14:creationId xmlns:p14="http://schemas.microsoft.com/office/powerpoint/2010/main" val="20083874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472010-E732-4DAA-9162-585F4439D638}" type="slidenum">
              <a:rPr lang="en-US"/>
              <a:pPr/>
              <a:t>5</a:t>
            </a:fld>
            <a:endParaRPr lang="en-US"/>
          </a:p>
        </p:txBody>
      </p:sp>
      <p:sp>
        <p:nvSpPr>
          <p:cNvPr id="267266" name="Rectangle 2"/>
          <p:cNvSpPr>
            <a:spLocks noGrp="1" noRot="1" noChangeAspect="1" noChangeArrowheads="1" noTextEdit="1"/>
          </p:cNvSpPr>
          <p:nvPr>
            <p:ph type="sldImg"/>
          </p:nvPr>
        </p:nvSpPr>
        <p:spPr>
          <a:ln/>
        </p:spPr>
      </p:sp>
      <p:sp>
        <p:nvSpPr>
          <p:cNvPr id="267267" name="Rectangle 3"/>
          <p:cNvSpPr>
            <a:spLocks noGrp="1" noChangeArrowheads="1"/>
          </p:cNvSpPr>
          <p:nvPr>
            <p:ph type="body" idx="1"/>
          </p:nvPr>
        </p:nvSpPr>
        <p:spPr/>
        <p:txBody>
          <a:bodyPr/>
          <a:lstStyle/>
          <a:p>
            <a:r>
              <a:rPr lang="en-US"/>
              <a:t>Not animated.</a:t>
            </a:r>
          </a:p>
        </p:txBody>
      </p:sp>
    </p:spTree>
    <p:extLst>
      <p:ext uri="{BB962C8B-B14F-4D97-AF65-F5344CB8AC3E}">
        <p14:creationId xmlns:p14="http://schemas.microsoft.com/office/powerpoint/2010/main" val="1537145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a:t>And now I would like to open up the floor for the Chairs and Coordinators and some of the senior students in those programs.</a:t>
            </a:r>
          </a:p>
          <a:p>
            <a:endParaRPr lang="en-US"/>
          </a:p>
        </p:txBody>
      </p:sp>
      <p:sp>
        <p:nvSpPr>
          <p:cNvPr id="4" name="Slide Number Placeholder 3"/>
          <p:cNvSpPr>
            <a:spLocks noGrp="1"/>
          </p:cNvSpPr>
          <p:nvPr>
            <p:ph type="sldNum" sz="quarter" idx="10"/>
          </p:nvPr>
        </p:nvSpPr>
        <p:spPr/>
        <p:txBody>
          <a:bodyPr/>
          <a:lstStyle/>
          <a:p>
            <a:fld id="{E58D9F12-E61B-4918-A17F-DAB263665F1F}" type="slidenum">
              <a:rPr lang="en-US" smtClean="0"/>
              <a:pPr/>
              <a:t>6</a:t>
            </a:fld>
            <a:endParaRPr lang="en-US"/>
          </a:p>
        </p:txBody>
      </p:sp>
    </p:spTree>
    <p:extLst>
      <p:ext uri="{BB962C8B-B14F-4D97-AF65-F5344CB8AC3E}">
        <p14:creationId xmlns:p14="http://schemas.microsoft.com/office/powerpoint/2010/main" val="26514435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472010-E732-4DAA-9162-585F4439D638}" type="slidenum">
              <a:rPr lang="en-US"/>
              <a:pPr/>
              <a:t>7</a:t>
            </a:fld>
            <a:endParaRPr lang="en-US"/>
          </a:p>
        </p:txBody>
      </p:sp>
      <p:sp>
        <p:nvSpPr>
          <p:cNvPr id="267266" name="Rectangle 2"/>
          <p:cNvSpPr>
            <a:spLocks noGrp="1" noRot="1" noChangeAspect="1" noChangeArrowheads="1" noTextEdit="1"/>
          </p:cNvSpPr>
          <p:nvPr>
            <p:ph type="sldImg"/>
          </p:nvPr>
        </p:nvSpPr>
        <p:spPr>
          <a:ln/>
        </p:spPr>
      </p:sp>
      <p:sp>
        <p:nvSpPr>
          <p:cNvPr id="267267" name="Rectangle 3"/>
          <p:cNvSpPr>
            <a:spLocks noGrp="1" noChangeArrowheads="1"/>
          </p:cNvSpPr>
          <p:nvPr>
            <p:ph type="body" idx="1"/>
          </p:nvPr>
        </p:nvSpPr>
        <p:spPr/>
        <p:txBody>
          <a:bodyPr/>
          <a:lstStyle/>
          <a:p>
            <a:r>
              <a:rPr lang="en-US"/>
              <a:t>Not animated.</a:t>
            </a:r>
          </a:p>
        </p:txBody>
      </p:sp>
    </p:spTree>
    <p:extLst>
      <p:ext uri="{BB962C8B-B14F-4D97-AF65-F5344CB8AC3E}">
        <p14:creationId xmlns:p14="http://schemas.microsoft.com/office/powerpoint/2010/main" val="7282059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472010-E732-4DAA-9162-585F4439D638}" type="slidenum">
              <a:rPr lang="en-US"/>
              <a:pPr/>
              <a:t>8</a:t>
            </a:fld>
            <a:endParaRPr lang="en-US"/>
          </a:p>
        </p:txBody>
      </p:sp>
      <p:sp>
        <p:nvSpPr>
          <p:cNvPr id="267266" name="Rectangle 2"/>
          <p:cNvSpPr>
            <a:spLocks noGrp="1" noRot="1" noChangeAspect="1" noChangeArrowheads="1" noTextEdit="1"/>
          </p:cNvSpPr>
          <p:nvPr>
            <p:ph type="sldImg"/>
          </p:nvPr>
        </p:nvSpPr>
        <p:spPr>
          <a:ln/>
        </p:spPr>
      </p:sp>
      <p:sp>
        <p:nvSpPr>
          <p:cNvPr id="267267" name="Rectangle 3"/>
          <p:cNvSpPr>
            <a:spLocks noGrp="1" noChangeArrowheads="1"/>
          </p:cNvSpPr>
          <p:nvPr>
            <p:ph type="body" idx="1"/>
          </p:nvPr>
        </p:nvSpPr>
        <p:spPr/>
        <p:txBody>
          <a:bodyPr/>
          <a:lstStyle/>
          <a:p>
            <a:r>
              <a:rPr lang="en-US"/>
              <a:t>Not animated.</a:t>
            </a:r>
          </a:p>
        </p:txBody>
      </p:sp>
    </p:spTree>
    <p:extLst>
      <p:ext uri="{BB962C8B-B14F-4D97-AF65-F5344CB8AC3E}">
        <p14:creationId xmlns:p14="http://schemas.microsoft.com/office/powerpoint/2010/main" val="30804355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472010-E732-4DAA-9162-585F4439D638}" type="slidenum">
              <a:rPr lang="en-US"/>
              <a:pPr/>
              <a:t>9</a:t>
            </a:fld>
            <a:endParaRPr lang="en-US"/>
          </a:p>
        </p:txBody>
      </p:sp>
      <p:sp>
        <p:nvSpPr>
          <p:cNvPr id="267266" name="Rectangle 2"/>
          <p:cNvSpPr>
            <a:spLocks noGrp="1" noRot="1" noChangeAspect="1" noChangeArrowheads="1" noTextEdit="1"/>
          </p:cNvSpPr>
          <p:nvPr>
            <p:ph type="sldImg"/>
          </p:nvPr>
        </p:nvSpPr>
        <p:spPr>
          <a:ln/>
        </p:spPr>
      </p:sp>
      <p:sp>
        <p:nvSpPr>
          <p:cNvPr id="267267" name="Rectangle 3"/>
          <p:cNvSpPr>
            <a:spLocks noGrp="1" noChangeArrowheads="1"/>
          </p:cNvSpPr>
          <p:nvPr>
            <p:ph type="body" idx="1"/>
          </p:nvPr>
        </p:nvSpPr>
        <p:spPr/>
        <p:txBody>
          <a:bodyPr/>
          <a:lstStyle/>
          <a:p>
            <a:r>
              <a:rPr lang="en-US"/>
              <a:t>Not animated.</a:t>
            </a:r>
          </a:p>
        </p:txBody>
      </p:sp>
    </p:spTree>
    <p:extLst>
      <p:ext uri="{BB962C8B-B14F-4D97-AF65-F5344CB8AC3E}">
        <p14:creationId xmlns:p14="http://schemas.microsoft.com/office/powerpoint/2010/main" val="12823676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1BE41-4ED2-604D-9220-984717026F85}"/>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6EBE5CE4-1703-BD45-8373-01BA054901DF}"/>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93460595-18F0-E649-AF51-B65A6D8CBE08}"/>
              </a:ext>
            </a:extLst>
          </p:cNvPr>
          <p:cNvSpPr>
            <a:spLocks noGrp="1"/>
          </p:cNvSpPr>
          <p:nvPr>
            <p:ph type="dt" sz="half" idx="10"/>
          </p:nvPr>
        </p:nvSpPr>
        <p:spPr/>
        <p:txBody>
          <a:bodyPr/>
          <a:lstStyle/>
          <a:p>
            <a:pPr defTabSz="685800" eaLnBrk="1" fontAlgn="auto" hangingPunct="1">
              <a:spcBef>
                <a:spcPts val="0"/>
              </a:spcBef>
              <a:spcAft>
                <a:spcPts val="0"/>
              </a:spcAft>
            </a:pPr>
            <a:fld id="{51CDFA4F-C37E-BF44-91F2-840596A9C118}" type="datetime1">
              <a:rPr lang="en-CA" smtClean="0">
                <a:solidFill>
                  <a:prstClr val="black">
                    <a:tint val="75000"/>
                  </a:prstClr>
                </a:solidFill>
                <a:latin typeface="Calibri" panose="020F0502020204030204"/>
              </a:rPr>
              <a:pPr defTabSz="685800" eaLnBrk="1" fontAlgn="auto" hangingPunct="1">
                <a:spcBef>
                  <a:spcPts val="0"/>
                </a:spcBef>
                <a:spcAft>
                  <a:spcPts val="0"/>
                </a:spcAft>
              </a:pPr>
              <a:t>2020-09-12</a:t>
            </a:fld>
            <a:endParaRPr lang="en-US">
              <a:solidFill>
                <a:prstClr val="black">
                  <a:tint val="75000"/>
                </a:prstClr>
              </a:solidFill>
              <a:latin typeface="Calibri" panose="020F0502020204030204"/>
            </a:endParaRPr>
          </a:p>
        </p:txBody>
      </p:sp>
      <p:sp>
        <p:nvSpPr>
          <p:cNvPr id="5" name="Footer Placeholder 4">
            <a:extLst>
              <a:ext uri="{FF2B5EF4-FFF2-40B4-BE49-F238E27FC236}">
                <a16:creationId xmlns:a16="http://schemas.microsoft.com/office/drawing/2014/main" id="{5A7AF6E5-A446-174F-AC30-B352A99EC621}"/>
              </a:ext>
            </a:extLst>
          </p:cNvPr>
          <p:cNvSpPr>
            <a:spLocks noGrp="1"/>
          </p:cNvSpPr>
          <p:nvPr>
            <p:ph type="ftr" sz="quarter" idx="11"/>
          </p:nvPr>
        </p:nvSpPr>
        <p:spPr/>
        <p:txBody>
          <a:bodyPr/>
          <a:lstStyle/>
          <a:p>
            <a:pPr defTabSz="685800" eaLnBrk="1" fontAlgn="auto" hangingPunct="1">
              <a:spcBef>
                <a:spcPts val="0"/>
              </a:spcBef>
              <a:spcAft>
                <a:spcPts val="0"/>
              </a:spcAft>
            </a:pPr>
            <a:endParaRPr lang="en-US">
              <a:solidFill>
                <a:prstClr val="black">
                  <a:tint val="75000"/>
                </a:prstClr>
              </a:solidFill>
              <a:latin typeface="Calibri" panose="020F0502020204030204"/>
            </a:endParaRPr>
          </a:p>
        </p:txBody>
      </p:sp>
      <p:sp>
        <p:nvSpPr>
          <p:cNvPr id="6" name="Slide Number Placeholder 5">
            <a:extLst>
              <a:ext uri="{FF2B5EF4-FFF2-40B4-BE49-F238E27FC236}">
                <a16:creationId xmlns:a16="http://schemas.microsoft.com/office/drawing/2014/main" id="{DFBAB311-9B5F-E54F-8D2B-546A1ED86B35}"/>
              </a:ext>
            </a:extLst>
          </p:cNvPr>
          <p:cNvSpPr>
            <a:spLocks noGrp="1"/>
          </p:cNvSpPr>
          <p:nvPr>
            <p:ph type="sldNum" sz="quarter" idx="12"/>
          </p:nvPr>
        </p:nvSpPr>
        <p:spPr/>
        <p:txBody>
          <a:bodyPr/>
          <a:lstStyle>
            <a:lvl1pPr>
              <a:defRPr/>
            </a:lvl1pPr>
          </a:lstStyle>
          <a:p>
            <a:pPr defTabSz="685800" eaLnBrk="1" fontAlgn="auto" hangingPunct="1">
              <a:spcBef>
                <a:spcPts val="0"/>
              </a:spcBef>
              <a:spcAft>
                <a:spcPts val="0"/>
              </a:spcAft>
            </a:pPr>
            <a:fld id="{D2718B06-C148-884E-B61D-25432C1AB891}" type="slidenum">
              <a:rPr lang="en-US" smtClean="0">
                <a:solidFill>
                  <a:prstClr val="black">
                    <a:tint val="75000"/>
                  </a:prstClr>
                </a:solidFill>
                <a:latin typeface="Calibri" panose="020F0502020204030204"/>
              </a:rPr>
              <a:pPr defTabSz="685800" eaLnBrk="1" fontAlgn="auto" hangingPunct="1">
                <a:spcBef>
                  <a:spcPts val="0"/>
                </a:spcBef>
                <a:spcAft>
                  <a:spcPts val="0"/>
                </a:spcAft>
              </a:pPr>
              <a:t>‹#›</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1620644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1965833"/>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extLst>
      <p:ext uri="{BB962C8B-B14F-4D97-AF65-F5344CB8AC3E}">
        <p14:creationId xmlns:p14="http://schemas.microsoft.com/office/powerpoint/2010/main" val="2009194229"/>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685800" y="1878013"/>
            <a:ext cx="3932238" cy="4022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770438" y="1878013"/>
            <a:ext cx="3933825" cy="4022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extLst>
      <p:ext uri="{BB962C8B-B14F-4D97-AF65-F5344CB8AC3E}">
        <p14:creationId xmlns:p14="http://schemas.microsoft.com/office/powerpoint/2010/main" val="639980085"/>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77353A-3C8E-8943-AE1E-FBE5AB13C964}"/>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8E4EEC8-7525-854D-8ACB-CDC94232833D}"/>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047E0B-A4BC-F24F-900C-05E7FF6B8F8D}"/>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685800" eaLnBrk="1" fontAlgn="auto" hangingPunct="1">
              <a:spcBef>
                <a:spcPts val="0"/>
              </a:spcBef>
              <a:spcAft>
                <a:spcPts val="0"/>
              </a:spcAft>
            </a:pPr>
            <a:fld id="{86DC6B32-B3F3-BA4D-9087-656C63D9B449}" type="datetime1">
              <a:rPr lang="en-CA" smtClean="0">
                <a:solidFill>
                  <a:prstClr val="black">
                    <a:tint val="75000"/>
                  </a:prstClr>
                </a:solidFill>
                <a:latin typeface="Calibri" panose="020F0502020204030204"/>
              </a:rPr>
              <a:pPr defTabSz="685800" eaLnBrk="1" fontAlgn="auto" hangingPunct="1">
                <a:spcBef>
                  <a:spcPts val="0"/>
                </a:spcBef>
                <a:spcAft>
                  <a:spcPts val="0"/>
                </a:spcAft>
              </a:pPr>
              <a:t>2020-09-12</a:t>
            </a:fld>
            <a:endParaRPr lang="en-US">
              <a:solidFill>
                <a:prstClr val="black">
                  <a:tint val="75000"/>
                </a:prstClr>
              </a:solidFill>
              <a:latin typeface="Calibri" panose="020F0502020204030204"/>
            </a:endParaRPr>
          </a:p>
        </p:txBody>
      </p:sp>
      <p:sp>
        <p:nvSpPr>
          <p:cNvPr id="5" name="Footer Placeholder 4">
            <a:extLst>
              <a:ext uri="{FF2B5EF4-FFF2-40B4-BE49-F238E27FC236}">
                <a16:creationId xmlns:a16="http://schemas.microsoft.com/office/drawing/2014/main" id="{E3C4CCAA-DC94-2C40-8D5A-FA845660257E}"/>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defTabSz="685800" eaLnBrk="1" fontAlgn="auto" hangingPunct="1">
              <a:spcBef>
                <a:spcPts val="0"/>
              </a:spcBef>
              <a:spcAft>
                <a:spcPts val="0"/>
              </a:spcAft>
            </a:pPr>
            <a:endParaRPr lang="en-US">
              <a:solidFill>
                <a:prstClr val="black">
                  <a:tint val="75000"/>
                </a:prstClr>
              </a:solidFill>
              <a:latin typeface="Calibri" panose="020F0502020204030204"/>
            </a:endParaRPr>
          </a:p>
        </p:txBody>
      </p:sp>
      <p:sp>
        <p:nvSpPr>
          <p:cNvPr id="6" name="Slide Number Placeholder 5">
            <a:extLst>
              <a:ext uri="{FF2B5EF4-FFF2-40B4-BE49-F238E27FC236}">
                <a16:creationId xmlns:a16="http://schemas.microsoft.com/office/drawing/2014/main" id="{0AC3372C-9F84-0D4E-8884-9EFDECF10108}"/>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685800" eaLnBrk="1" fontAlgn="auto" hangingPunct="1">
              <a:spcBef>
                <a:spcPts val="0"/>
              </a:spcBef>
              <a:spcAft>
                <a:spcPts val="0"/>
              </a:spcAft>
            </a:pPr>
            <a:fld id="{D2C23FFF-F84A-1C43-B9D8-4CA21D0F503B}" type="slidenum">
              <a:rPr lang="en-US" smtClean="0">
                <a:solidFill>
                  <a:prstClr val="black">
                    <a:tint val="75000"/>
                  </a:prstClr>
                </a:solidFill>
                <a:latin typeface="Calibri" panose="020F0502020204030204"/>
              </a:rPr>
              <a:pPr defTabSz="685800" eaLnBrk="1" fontAlgn="auto" hangingPunct="1">
                <a:spcBef>
                  <a:spcPts val="0"/>
                </a:spcBef>
                <a:spcAft>
                  <a:spcPts val="0"/>
                </a:spcAft>
              </a:pPr>
              <a:t>‹#›</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35844751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hyperlink" Target="http://www.stfx.mywconline.com/" TargetMode="Externa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8" Type="http://schemas.openxmlformats.org/officeDocument/2006/relationships/hyperlink" Target="mailto:hblackbu@stfx.ca" TargetMode="External"/><Relationship Id="rId3" Type="http://schemas.openxmlformats.org/officeDocument/2006/relationships/hyperlink" Target="mailto:tfrancis@stfx.ca" TargetMode="External"/><Relationship Id="rId7" Type="http://schemas.openxmlformats.org/officeDocument/2006/relationships/hyperlink" Target="mailto:cgoering@stfx.ca"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hyperlink" Target="mailto:drasmuss@stfx.ca" TargetMode="External"/><Relationship Id="rId5" Type="http://schemas.openxmlformats.org/officeDocument/2006/relationships/hyperlink" Target="mailto:x2014gpu@stfx.ca" TargetMode="External"/><Relationship Id="rId4" Type="http://schemas.openxmlformats.org/officeDocument/2006/relationships/hyperlink" Target="mailto:kprosper@stfx.ca"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mailto:kbrebner@stfx.ca"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hyperlink" Target="mailto:nkaur@stfx.ca"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mailto:dbellive@stfx.ca"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hyperlink" Target="mailto:smacmill@stfx.ca"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785931"/>
            <a:ext cx="9144000" cy="6072069"/>
          </a:xfrm>
          <a:prstGeom prst="rect">
            <a:avLst/>
          </a:prstGeom>
          <a:solidFill>
            <a:schemeClr val="accent1">
              <a:lumMod val="20000"/>
              <a:lumOff val="80000"/>
            </a:schemeClr>
          </a:solidFill>
        </p:spPr>
        <p:txBody>
          <a:bodyPr wrap="square" rtlCol="0">
            <a:spAutoFit/>
          </a:bodyPr>
          <a:lstStyle/>
          <a:p>
            <a:endParaRPr lang="en-US" dirty="0"/>
          </a:p>
        </p:txBody>
      </p:sp>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 y="544104"/>
            <a:ext cx="9182100" cy="6886575"/>
          </a:xfrm>
          <a:prstGeom prst="rect">
            <a:avLst/>
          </a:prstGeom>
          <a:noFill/>
          <a:extLst>
            <a:ext uri="{909E8E84-426E-40dd-AFC4-6F175D3DCCD1}">
              <a14:hiddenFill xmlns="" xmlns:a14="http://schemas.microsoft.com/office/drawing/2010/main">
                <a:solidFill>
                  <a:srgbClr val="FFFFFF"/>
                </a:solidFill>
              </a14:hiddenFill>
            </a:ext>
          </a:extLst>
        </p:spPr>
      </p:pic>
      <p:sp>
        <p:nvSpPr>
          <p:cNvPr id="2" name="TextBox 1"/>
          <p:cNvSpPr txBox="1"/>
          <p:nvPr/>
        </p:nvSpPr>
        <p:spPr>
          <a:xfrm>
            <a:off x="1647431" y="1382936"/>
            <a:ext cx="5709251" cy="1200329"/>
          </a:xfrm>
          <a:prstGeom prst="rect">
            <a:avLst/>
          </a:prstGeom>
          <a:noFill/>
        </p:spPr>
        <p:txBody>
          <a:bodyPr wrap="square" rtlCol="0">
            <a:spAutoFit/>
          </a:bodyPr>
          <a:lstStyle/>
          <a:p>
            <a:pPr algn="ctr"/>
            <a:r>
              <a:rPr lang="en-US" sz="7200" dirty="0" smtClean="0">
                <a:solidFill>
                  <a:srgbClr val="29297B"/>
                </a:solidFill>
                <a:latin typeface="Calibri Light" panose="020F0302020204030204" pitchFamily="34" charset="0"/>
                <a:ea typeface="Microsoft JhengHei UI" panose="020B0604030504040204" pitchFamily="34" charset="-120"/>
                <a:cs typeface="Calibri Light" panose="020F0302020204030204" pitchFamily="34" charset="0"/>
              </a:rPr>
              <a:t>WELCOME TO</a:t>
            </a:r>
            <a:endParaRPr lang="en-US" sz="7200" dirty="0">
              <a:solidFill>
                <a:srgbClr val="29297B"/>
              </a:solidFill>
              <a:latin typeface="Calibri Light" panose="020F0302020204030204" pitchFamily="34" charset="0"/>
              <a:ea typeface="Microsoft JhengHei UI" panose="020B0604030504040204" pitchFamily="34" charset="-120"/>
              <a:cs typeface="Calibri Light" panose="020F0302020204030204" pitchFamily="34" charset="0"/>
            </a:endParaRP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a:xfrm>
            <a:off x="628650" y="779005"/>
            <a:ext cx="7886700" cy="1325563"/>
          </a:xfrm>
        </p:spPr>
        <p:txBody>
          <a:bodyPr>
            <a:normAutofit/>
          </a:bodyPr>
          <a:lstStyle/>
          <a:p>
            <a:r>
              <a:rPr lang="en-US" sz="4400" b="1" dirty="0" smtClean="0"/>
              <a:t>Offices of the Deans</a:t>
            </a:r>
            <a:endParaRPr lang="en-US" sz="4400" b="1" dirty="0"/>
          </a:p>
        </p:txBody>
      </p:sp>
      <p:sp>
        <p:nvSpPr>
          <p:cNvPr id="246787" name="Rectangle 3"/>
          <p:cNvSpPr>
            <a:spLocks noGrp="1" noChangeArrowheads="1"/>
          </p:cNvSpPr>
          <p:nvPr>
            <p:ph idx="1"/>
          </p:nvPr>
        </p:nvSpPr>
        <p:spPr>
          <a:xfrm>
            <a:off x="628650" y="1818752"/>
            <a:ext cx="7886700" cy="4642338"/>
          </a:xfrm>
        </p:spPr>
        <p:txBody>
          <a:bodyPr>
            <a:normAutofit/>
          </a:bodyPr>
          <a:lstStyle/>
          <a:p>
            <a:pPr marL="1028700" lvl="3" indent="0">
              <a:buNone/>
            </a:pPr>
            <a:endParaRPr lang="en-US" sz="800" b="1" dirty="0"/>
          </a:p>
          <a:p>
            <a:pPr marL="342900" lvl="1" indent="0">
              <a:buNone/>
            </a:pPr>
            <a:r>
              <a:rPr lang="en-US" sz="2200" b="1" dirty="0" smtClean="0"/>
              <a:t>WHAT WE DO:</a:t>
            </a:r>
            <a:endParaRPr lang="en-CA" sz="1600" b="1" dirty="0" smtClean="0"/>
          </a:p>
          <a:p>
            <a:pPr lvl="2"/>
            <a:endParaRPr lang="en-CA" sz="1800" dirty="0" smtClean="0"/>
          </a:p>
          <a:p>
            <a:pPr lvl="2"/>
            <a:r>
              <a:rPr lang="en-CA" sz="1800" dirty="0" smtClean="0">
                <a:solidFill>
                  <a:srgbClr val="FF0000"/>
                </a:solidFill>
              </a:rPr>
              <a:t>Deans </a:t>
            </a:r>
            <a:r>
              <a:rPr lang="en-CA" sz="1800" dirty="0">
                <a:solidFill>
                  <a:srgbClr val="FF0000"/>
                </a:solidFill>
              </a:rPr>
              <a:t>make the big decisions when it comes to your academic </a:t>
            </a:r>
            <a:r>
              <a:rPr lang="en-CA" sz="1800" dirty="0" smtClean="0">
                <a:solidFill>
                  <a:srgbClr val="FF0000"/>
                </a:solidFill>
              </a:rPr>
              <a:t>issues</a:t>
            </a:r>
          </a:p>
          <a:p>
            <a:pPr lvl="2"/>
            <a:endParaRPr lang="en-CA" sz="1800" dirty="0" smtClean="0">
              <a:solidFill>
                <a:srgbClr val="FF0000"/>
              </a:solidFill>
            </a:endParaRPr>
          </a:p>
          <a:p>
            <a:pPr lvl="2"/>
            <a:r>
              <a:rPr lang="en-CA" sz="1950" dirty="0" smtClean="0"/>
              <a:t>Come to us: </a:t>
            </a:r>
          </a:p>
          <a:p>
            <a:pPr lvl="3"/>
            <a:r>
              <a:rPr lang="en-CA" sz="1650" dirty="0" smtClean="0"/>
              <a:t>if you are going to be away from classes for any reason</a:t>
            </a:r>
          </a:p>
          <a:p>
            <a:pPr lvl="3"/>
            <a:r>
              <a:rPr lang="en-CA" sz="1800" dirty="0" smtClean="0"/>
              <a:t>if you are having issues with your classes</a:t>
            </a:r>
          </a:p>
          <a:p>
            <a:pPr lvl="3"/>
            <a:r>
              <a:rPr lang="en-CA" sz="1800" dirty="0" smtClean="0"/>
              <a:t>for issues related to your exams</a:t>
            </a:r>
          </a:p>
          <a:p>
            <a:pPr lvl="3"/>
            <a:r>
              <a:rPr lang="en-CA" sz="1800" dirty="0" smtClean="0"/>
              <a:t>if you want to take courses at another university (you MUST get permission to do this)</a:t>
            </a:r>
          </a:p>
          <a:p>
            <a:pPr lvl="3"/>
            <a:r>
              <a:rPr lang="en-CA" sz="1800" dirty="0" smtClean="0"/>
              <a:t>if you don’t know where else to go for help</a:t>
            </a:r>
          </a:p>
          <a:p>
            <a:pPr marL="1028700" lvl="3" indent="0">
              <a:buNone/>
            </a:pPr>
            <a:endParaRPr lang="en-CA" sz="1800" dirty="0" smtClean="0"/>
          </a:p>
        </p:txBody>
      </p:sp>
    </p:spTree>
    <p:extLst>
      <p:ext uri="{BB962C8B-B14F-4D97-AF65-F5344CB8AC3E}">
        <p14:creationId xmlns:p14="http://schemas.microsoft.com/office/powerpoint/2010/main" val="3076635030"/>
      </p:ext>
    </p:extLst>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2"/>
          <p:cNvSpPr>
            <a:spLocks noGrp="1" noChangeArrowheads="1"/>
          </p:cNvSpPr>
          <p:nvPr>
            <p:ph type="title"/>
          </p:nvPr>
        </p:nvSpPr>
        <p:spPr>
          <a:xfrm>
            <a:off x="628650" y="788637"/>
            <a:ext cx="7886700" cy="1325563"/>
          </a:xfrm>
        </p:spPr>
        <p:txBody>
          <a:bodyPr>
            <a:normAutofit/>
          </a:bodyPr>
          <a:lstStyle/>
          <a:p>
            <a:r>
              <a:rPr lang="en-US" sz="4000" dirty="0" smtClean="0"/>
              <a:t>Typical Course Patterns and Choices</a:t>
            </a:r>
            <a:endParaRPr lang="en-US" sz="4000" dirty="0"/>
          </a:p>
        </p:txBody>
      </p:sp>
      <p:sp>
        <p:nvSpPr>
          <p:cNvPr id="303107" name="Rectangle 3"/>
          <p:cNvSpPr>
            <a:spLocks noGrp="1" noChangeArrowheads="1"/>
          </p:cNvSpPr>
          <p:nvPr>
            <p:ph idx="1"/>
          </p:nvPr>
        </p:nvSpPr>
        <p:spPr>
          <a:xfrm>
            <a:off x="647700" y="1999243"/>
            <a:ext cx="8018463" cy="4391931"/>
          </a:xfrm>
        </p:spPr>
        <p:txBody>
          <a:bodyPr>
            <a:normAutofit fontScale="92500" lnSpcReduction="10000"/>
          </a:bodyPr>
          <a:lstStyle/>
          <a:p>
            <a:r>
              <a:rPr lang="en-US" sz="2800" dirty="0" smtClean="0"/>
              <a:t>Choices: </a:t>
            </a:r>
          </a:p>
          <a:p>
            <a:r>
              <a:rPr lang="en-US" sz="2800" dirty="0" err="1" smtClean="0"/>
              <a:t>BASc</a:t>
            </a:r>
            <a:r>
              <a:rPr lang="en-US" sz="2800" dirty="0" smtClean="0"/>
              <a:t> students have less flexibility when it comes to choosing first year courses compared to other programs because of your degree requirements</a:t>
            </a:r>
          </a:p>
          <a:p>
            <a:pPr lvl="1"/>
            <a:r>
              <a:rPr lang="en-US" sz="2800" dirty="0" smtClean="0"/>
              <a:t>You have already registered in your first term courses. </a:t>
            </a:r>
            <a:r>
              <a:rPr lang="en-US" sz="2800" dirty="0">
                <a:solidFill>
                  <a:srgbClr val="FF0000"/>
                </a:solidFill>
              </a:rPr>
              <a:t>Information about registering for Term 2 courses will come out in October and Registration will take place in November</a:t>
            </a:r>
          </a:p>
          <a:p>
            <a:pPr marL="342900" lvl="1" indent="0">
              <a:buNone/>
            </a:pPr>
            <a:endParaRPr lang="en-US" sz="2800" dirty="0" smtClean="0"/>
          </a:p>
          <a:p>
            <a:pPr lvl="1"/>
            <a:r>
              <a:rPr lang="en-US" sz="2800" dirty="0" smtClean="0"/>
              <a:t>Choosing courses for SECOND YEAR will take some planning in advance. Academic Advising can help with that</a:t>
            </a:r>
          </a:p>
          <a:p>
            <a:pPr marL="342900" lvl="1" indent="0">
              <a:buNone/>
            </a:pPr>
            <a:endParaRPr lang="en-US" sz="2400" dirty="0" smtClean="0">
              <a:solidFill>
                <a:srgbClr val="FF0000"/>
              </a:solidFill>
            </a:endParaRPr>
          </a:p>
          <a:p>
            <a:pPr marL="342900" lvl="1" indent="0">
              <a:buNone/>
            </a:pPr>
            <a:endParaRPr lang="en-US" sz="2400" dirty="0"/>
          </a:p>
        </p:txBody>
      </p:sp>
    </p:spTree>
    <p:extLst>
      <p:ext uri="{BB962C8B-B14F-4D97-AF65-F5344CB8AC3E}">
        <p14:creationId xmlns:p14="http://schemas.microsoft.com/office/powerpoint/2010/main" val="638108884"/>
      </p:ext>
    </p:extLst>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2"/>
          <p:cNvSpPr>
            <a:spLocks noGrp="1" noChangeArrowheads="1"/>
          </p:cNvSpPr>
          <p:nvPr>
            <p:ph type="title"/>
          </p:nvPr>
        </p:nvSpPr>
        <p:spPr>
          <a:xfrm>
            <a:off x="628650" y="788635"/>
            <a:ext cx="7886700" cy="1325563"/>
          </a:xfrm>
        </p:spPr>
        <p:txBody>
          <a:bodyPr/>
          <a:lstStyle/>
          <a:p>
            <a:r>
              <a:rPr lang="en-US" dirty="0" smtClean="0"/>
              <a:t>Typical Course Patterns and Choices</a:t>
            </a:r>
            <a:endParaRPr lang="en-US" sz="3200" dirty="0"/>
          </a:p>
        </p:txBody>
      </p:sp>
      <p:sp>
        <p:nvSpPr>
          <p:cNvPr id="303107" name="Rectangle 3"/>
          <p:cNvSpPr>
            <a:spLocks noGrp="1" noChangeArrowheads="1"/>
          </p:cNvSpPr>
          <p:nvPr>
            <p:ph idx="1"/>
          </p:nvPr>
        </p:nvSpPr>
        <p:spPr>
          <a:xfrm>
            <a:off x="647700" y="1825987"/>
            <a:ext cx="8018463" cy="4391931"/>
          </a:xfrm>
        </p:spPr>
        <p:txBody>
          <a:bodyPr/>
          <a:lstStyle/>
          <a:p>
            <a:r>
              <a:rPr lang="en-US" sz="2400" dirty="0" smtClean="0"/>
              <a:t>Choices: </a:t>
            </a:r>
          </a:p>
          <a:p>
            <a:pPr lvl="1"/>
            <a:r>
              <a:rPr lang="en-US" sz="2000" dirty="0" smtClean="0"/>
              <a:t>If, after your first week, you are sure you are not in the right classes or the right program you should discuss your options with an Academic Advisor. </a:t>
            </a:r>
            <a:r>
              <a:rPr lang="en-US" sz="2000" dirty="0">
                <a:solidFill>
                  <a:srgbClr val="FF0000"/>
                </a:solidFill>
              </a:rPr>
              <a:t>Y</a:t>
            </a:r>
            <a:r>
              <a:rPr lang="en-US" sz="2000" dirty="0" smtClean="0">
                <a:solidFill>
                  <a:srgbClr val="FF0000"/>
                </a:solidFill>
              </a:rPr>
              <a:t>ou can change your courses up until Tuesday September 22  </a:t>
            </a:r>
          </a:p>
          <a:p>
            <a:pPr lvl="1"/>
            <a:r>
              <a:rPr lang="en-US" sz="2000" dirty="0" smtClean="0">
                <a:solidFill>
                  <a:srgbClr val="FF0000"/>
                </a:solidFill>
              </a:rPr>
              <a:t>If, at any time, you want to drop a course, you must do so online through your </a:t>
            </a:r>
            <a:r>
              <a:rPr lang="en-US" sz="2000" dirty="0" err="1" smtClean="0">
                <a:solidFill>
                  <a:srgbClr val="FF0000"/>
                </a:solidFill>
              </a:rPr>
              <a:t>MesAmis</a:t>
            </a:r>
            <a:r>
              <a:rPr lang="en-US" sz="2000" dirty="0" smtClean="0">
                <a:solidFill>
                  <a:srgbClr val="FF0000"/>
                </a:solidFill>
              </a:rPr>
              <a:t> account. </a:t>
            </a:r>
            <a:r>
              <a:rPr lang="en-US" sz="2000" dirty="0" smtClean="0"/>
              <a:t>You can’t just stop going, or tell your professor that you are dropping their course. And there are deadlines each term after which you cannot drop a course without permission from the Dean </a:t>
            </a:r>
            <a:r>
              <a:rPr lang="en-US" sz="2000" dirty="0" smtClean="0">
                <a:solidFill>
                  <a:srgbClr val="FF0000"/>
                </a:solidFill>
              </a:rPr>
              <a:t>(November 13 for first term courses). </a:t>
            </a:r>
          </a:p>
          <a:p>
            <a:pPr lvl="1"/>
            <a:r>
              <a:rPr lang="en-US" sz="2000" dirty="0" smtClean="0"/>
              <a:t>When you are dropping a course through </a:t>
            </a:r>
            <a:r>
              <a:rPr lang="en-US" sz="2000" dirty="0" err="1" smtClean="0"/>
              <a:t>MesAmis</a:t>
            </a:r>
            <a:r>
              <a:rPr lang="en-US" sz="2000" dirty="0" smtClean="0"/>
              <a:t> make sure that you hit the </a:t>
            </a:r>
            <a:r>
              <a:rPr lang="en-US" sz="2000" dirty="0" smtClean="0">
                <a:solidFill>
                  <a:srgbClr val="FF0000"/>
                </a:solidFill>
              </a:rPr>
              <a:t>SUBMIT</a:t>
            </a:r>
            <a:r>
              <a:rPr lang="en-US" sz="2000" dirty="0" smtClean="0"/>
              <a:t> button before you log out, and then </a:t>
            </a:r>
            <a:r>
              <a:rPr lang="en-US" sz="2000" dirty="0" smtClean="0">
                <a:solidFill>
                  <a:srgbClr val="FF0000"/>
                </a:solidFill>
              </a:rPr>
              <a:t>check your transcript to make sure that your course is no longer listed</a:t>
            </a:r>
            <a:r>
              <a:rPr lang="en-US" sz="2000" dirty="0" smtClean="0"/>
              <a:t>. If you want to add a new course, you must drop something else first, if you are registered in a full course load</a:t>
            </a:r>
          </a:p>
        </p:txBody>
      </p:sp>
    </p:spTree>
    <p:extLst>
      <p:ext uri="{BB962C8B-B14F-4D97-AF65-F5344CB8AC3E}">
        <p14:creationId xmlns:p14="http://schemas.microsoft.com/office/powerpoint/2010/main" val="1040510229"/>
      </p:ext>
    </p:extLst>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2"/>
          <p:cNvSpPr>
            <a:spLocks noGrp="1" noChangeArrowheads="1"/>
          </p:cNvSpPr>
          <p:nvPr>
            <p:ph type="title"/>
          </p:nvPr>
        </p:nvSpPr>
        <p:spPr>
          <a:xfrm>
            <a:off x="628650" y="788636"/>
            <a:ext cx="7886700" cy="1325563"/>
          </a:xfrm>
        </p:spPr>
        <p:txBody>
          <a:bodyPr>
            <a:normAutofit/>
          </a:bodyPr>
          <a:lstStyle/>
          <a:p>
            <a:r>
              <a:rPr lang="en-US" sz="3200" dirty="0" smtClean="0"/>
              <a:t>Typical Course Patterns and Choices</a:t>
            </a:r>
            <a:endParaRPr lang="en-US" sz="3200" dirty="0"/>
          </a:p>
        </p:txBody>
      </p:sp>
      <p:sp>
        <p:nvSpPr>
          <p:cNvPr id="303107" name="Rectangle 3"/>
          <p:cNvSpPr>
            <a:spLocks noGrp="1" noChangeArrowheads="1"/>
          </p:cNvSpPr>
          <p:nvPr>
            <p:ph idx="1"/>
          </p:nvPr>
        </p:nvSpPr>
        <p:spPr>
          <a:xfrm>
            <a:off x="647700" y="1799925"/>
            <a:ext cx="8018463" cy="4716378"/>
          </a:xfrm>
        </p:spPr>
        <p:txBody>
          <a:bodyPr>
            <a:normAutofit/>
          </a:bodyPr>
          <a:lstStyle/>
          <a:p>
            <a:r>
              <a:rPr lang="en-US" sz="2400" dirty="0" smtClean="0"/>
              <a:t>Program Requirements</a:t>
            </a:r>
          </a:p>
          <a:p>
            <a:pPr lvl="1"/>
            <a:r>
              <a:rPr lang="en-US" sz="2000" dirty="0" smtClean="0"/>
              <a:t>How do you know if you are choosing courses that fit with your program requirements? You fill out a </a:t>
            </a:r>
            <a:r>
              <a:rPr lang="en-US" sz="2000" dirty="0" smtClean="0">
                <a:solidFill>
                  <a:srgbClr val="FF0000"/>
                </a:solidFill>
              </a:rPr>
              <a:t>DECLARATION FORM</a:t>
            </a:r>
            <a:r>
              <a:rPr lang="en-US" sz="2000" dirty="0" smtClean="0"/>
              <a:t>.</a:t>
            </a:r>
          </a:p>
          <a:p>
            <a:pPr lvl="1"/>
            <a:endParaRPr lang="en-US" sz="2000" dirty="0" smtClean="0"/>
          </a:p>
          <a:p>
            <a:pPr lvl="1"/>
            <a:r>
              <a:rPr lang="en-US" sz="2000" dirty="0" smtClean="0"/>
              <a:t>You can </a:t>
            </a:r>
            <a:r>
              <a:rPr lang="en-US" sz="2000" dirty="0"/>
              <a:t>find declaration </a:t>
            </a:r>
            <a:r>
              <a:rPr lang="en-US" sz="2000" dirty="0" smtClean="0"/>
              <a:t>forms on the Dean of Arts’ or the Dean of Science’s webpages under </a:t>
            </a:r>
            <a:r>
              <a:rPr lang="en-US" sz="2000" dirty="0" smtClean="0">
                <a:solidFill>
                  <a:srgbClr val="FF0000"/>
                </a:solidFill>
              </a:rPr>
              <a:t>Student Resources </a:t>
            </a:r>
          </a:p>
          <a:p>
            <a:pPr marL="342900" lvl="1" indent="0">
              <a:buNone/>
            </a:pPr>
            <a:endParaRPr lang="en-US" sz="2000" dirty="0" smtClean="0"/>
          </a:p>
          <a:p>
            <a:pPr lvl="1"/>
            <a:r>
              <a:rPr lang="en-US" sz="2000" dirty="0" smtClean="0"/>
              <a:t>Your coordinators can help you understand the pattern of courses you need to follow for your programs</a:t>
            </a:r>
          </a:p>
          <a:p>
            <a:pPr marL="342900" lvl="1" indent="0">
              <a:buNone/>
            </a:pPr>
            <a:endParaRPr lang="en-US" sz="2000" dirty="0" smtClean="0"/>
          </a:p>
          <a:p>
            <a:pPr lvl="1"/>
            <a:r>
              <a:rPr lang="en-US" sz="2000" dirty="0" smtClean="0">
                <a:solidFill>
                  <a:srgbClr val="FF0000"/>
                </a:solidFill>
              </a:rPr>
              <a:t>NOTE: YOU CAN CHANGE YOUR PROGRAM! </a:t>
            </a:r>
            <a:r>
              <a:rPr lang="en-US" sz="2000" dirty="0" smtClean="0"/>
              <a:t>If you find that you want to move into a different program we have a process for requesting program transfers. This is typically done at the start of terms. Our Academic Advisors can help you understand how this works.</a:t>
            </a:r>
            <a:endParaRPr lang="en-US" sz="2000" dirty="0" smtClean="0">
              <a:solidFill>
                <a:srgbClr val="C00000"/>
              </a:solidFill>
            </a:endParaRPr>
          </a:p>
        </p:txBody>
      </p:sp>
    </p:spTree>
    <p:extLst>
      <p:ext uri="{BB962C8B-B14F-4D97-AF65-F5344CB8AC3E}">
        <p14:creationId xmlns:p14="http://schemas.microsoft.com/office/powerpoint/2010/main" val="1881700700"/>
      </p:ext>
    </p:extLst>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p:cNvSpPr>
            <a:spLocks noGrp="1" noChangeArrowheads="1"/>
          </p:cNvSpPr>
          <p:nvPr>
            <p:ph type="title"/>
          </p:nvPr>
        </p:nvSpPr>
        <p:spPr>
          <a:xfrm>
            <a:off x="628650" y="788636"/>
            <a:ext cx="7886700" cy="1325563"/>
          </a:xfrm>
        </p:spPr>
        <p:txBody>
          <a:bodyPr/>
          <a:lstStyle/>
          <a:p>
            <a:r>
              <a:rPr lang="en-US" sz="3200" dirty="0" smtClean="0"/>
              <a:t>What </a:t>
            </a:r>
            <a:r>
              <a:rPr lang="en-US" sz="3200" dirty="0"/>
              <a:t>to </a:t>
            </a:r>
            <a:r>
              <a:rPr lang="en-US" sz="3200" dirty="0" smtClean="0"/>
              <a:t>do </a:t>
            </a:r>
            <a:r>
              <a:rPr lang="en-US" sz="3200" dirty="0"/>
              <a:t>if you have Academic </a:t>
            </a:r>
            <a:r>
              <a:rPr lang="en-US" sz="3200" dirty="0" smtClean="0"/>
              <a:t>Questions</a:t>
            </a:r>
            <a:endParaRPr lang="en-US" sz="3200" dirty="0"/>
          </a:p>
        </p:txBody>
      </p:sp>
      <p:sp>
        <p:nvSpPr>
          <p:cNvPr id="291843" name="Rectangle 3"/>
          <p:cNvSpPr>
            <a:spLocks noGrp="1" noChangeArrowheads="1"/>
          </p:cNvSpPr>
          <p:nvPr>
            <p:ph idx="1"/>
          </p:nvPr>
        </p:nvSpPr>
        <p:spPr>
          <a:xfrm>
            <a:off x="302026" y="2003143"/>
            <a:ext cx="8651875" cy="4022725"/>
          </a:xfrm>
        </p:spPr>
        <p:txBody>
          <a:bodyPr>
            <a:normAutofit/>
          </a:bodyPr>
          <a:lstStyle/>
          <a:p>
            <a:pPr marL="0" indent="0">
              <a:buNone/>
            </a:pPr>
            <a:endParaRPr lang="en-US" sz="2000" b="1" dirty="0" smtClean="0"/>
          </a:p>
          <a:p>
            <a:pPr lvl="1"/>
            <a:endParaRPr lang="en-CA" b="1" u="sng" dirty="0" smtClean="0"/>
          </a:p>
          <a:p>
            <a:pPr lvl="1"/>
            <a:r>
              <a:rPr lang="en-CA" sz="2000" b="1" dirty="0" smtClean="0"/>
              <a:t>Read the </a:t>
            </a:r>
            <a:r>
              <a:rPr lang="en-CA" sz="2000" b="1" dirty="0"/>
              <a:t>Academic </a:t>
            </a:r>
            <a:r>
              <a:rPr lang="en-CA" sz="2000" b="1" dirty="0" smtClean="0"/>
              <a:t>Calendar</a:t>
            </a:r>
            <a:r>
              <a:rPr lang="en-CA" sz="2000" b="1" dirty="0"/>
              <a:t> </a:t>
            </a:r>
            <a:r>
              <a:rPr lang="en-CA" sz="2000" dirty="0" smtClean="0"/>
              <a:t>(located on Registrar’s office website or on drop down menu on </a:t>
            </a:r>
            <a:r>
              <a:rPr lang="en-CA" sz="2000" dirty="0" err="1" smtClean="0"/>
              <a:t>MyStFX</a:t>
            </a:r>
            <a:r>
              <a:rPr lang="en-CA" sz="2000" dirty="0" smtClean="0"/>
              <a:t>). The answers to many of your questions are contained in the Calendar. </a:t>
            </a:r>
            <a:r>
              <a:rPr lang="en-CA" sz="2000" dirty="0" smtClean="0">
                <a:solidFill>
                  <a:srgbClr val="FF0000"/>
                </a:solidFill>
              </a:rPr>
              <a:t>YOU NEED TO READ THE CALENDAR SO THAT YOU KNOW WHAT YOUR RESPONSIBILITES ARE. </a:t>
            </a:r>
          </a:p>
          <a:p>
            <a:pPr marL="914400" lvl="2" indent="0">
              <a:buNone/>
            </a:pPr>
            <a:endParaRPr lang="en-CA" sz="2000" dirty="0" smtClean="0"/>
          </a:p>
          <a:p>
            <a:pPr lvl="1"/>
            <a:r>
              <a:rPr lang="en-CA" sz="2000" b="1" dirty="0" smtClean="0"/>
              <a:t>Department/Program Administrative Assistants, Department Chairs </a:t>
            </a:r>
            <a:r>
              <a:rPr lang="en-CA" sz="2000" b="1" dirty="0"/>
              <a:t>and Program Coordinators </a:t>
            </a:r>
            <a:r>
              <a:rPr lang="en-CA" sz="2000" dirty="0"/>
              <a:t>are excellent </a:t>
            </a:r>
            <a:r>
              <a:rPr lang="en-CA" sz="2000" dirty="0" smtClean="0"/>
              <a:t>resources for questions about programs. You can find out their names and where their offices are by going to the Department/Program websites. </a:t>
            </a:r>
          </a:p>
          <a:p>
            <a:pPr marL="457200" lvl="1" indent="0">
              <a:buNone/>
            </a:pPr>
            <a:endParaRPr lang="en-CA" sz="2000" dirty="0" smtClean="0"/>
          </a:p>
          <a:p>
            <a:pPr lvl="1"/>
            <a:r>
              <a:rPr lang="en-CA" sz="2000" dirty="0" smtClean="0">
                <a:solidFill>
                  <a:srgbClr val="FF0000"/>
                </a:solidFill>
              </a:rPr>
              <a:t>The Academic Advisors are the real experts though!</a:t>
            </a:r>
          </a:p>
          <a:p>
            <a:pPr marL="342900" lvl="1" indent="0">
              <a:buNone/>
            </a:pPr>
            <a:endParaRPr lang="en-CA" sz="1600" dirty="0"/>
          </a:p>
          <a:p>
            <a:pPr lvl="1"/>
            <a:endParaRPr lang="en-CA" sz="1600" b="1" u="sng" dirty="0" smtClean="0"/>
          </a:p>
        </p:txBody>
      </p:sp>
    </p:spTree>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p:cNvSpPr>
            <a:spLocks noGrp="1" noChangeArrowheads="1"/>
          </p:cNvSpPr>
          <p:nvPr>
            <p:ph type="title"/>
          </p:nvPr>
        </p:nvSpPr>
        <p:spPr>
          <a:xfrm>
            <a:off x="628650" y="807890"/>
            <a:ext cx="7886700" cy="1325563"/>
          </a:xfrm>
        </p:spPr>
        <p:txBody>
          <a:bodyPr/>
          <a:lstStyle/>
          <a:p>
            <a:r>
              <a:rPr lang="en-US" sz="3200" dirty="0" smtClean="0"/>
              <a:t>What </a:t>
            </a:r>
            <a:r>
              <a:rPr lang="en-US" sz="3200" dirty="0"/>
              <a:t>to </a:t>
            </a:r>
            <a:r>
              <a:rPr lang="en-US" sz="3200" dirty="0" smtClean="0"/>
              <a:t>do </a:t>
            </a:r>
            <a:r>
              <a:rPr lang="en-US" sz="3200" dirty="0"/>
              <a:t>if you have Academic </a:t>
            </a:r>
            <a:r>
              <a:rPr lang="en-US" sz="3200" dirty="0" smtClean="0"/>
              <a:t>Questions</a:t>
            </a:r>
            <a:endParaRPr lang="en-US" sz="3200" dirty="0"/>
          </a:p>
        </p:txBody>
      </p:sp>
      <p:sp>
        <p:nvSpPr>
          <p:cNvPr id="291843" name="Rectangle 3"/>
          <p:cNvSpPr>
            <a:spLocks noGrp="1" noChangeArrowheads="1"/>
          </p:cNvSpPr>
          <p:nvPr>
            <p:ph idx="1"/>
          </p:nvPr>
        </p:nvSpPr>
        <p:spPr>
          <a:xfrm>
            <a:off x="263525" y="2195647"/>
            <a:ext cx="8651875" cy="4022725"/>
          </a:xfrm>
        </p:spPr>
        <p:txBody>
          <a:bodyPr>
            <a:normAutofit/>
          </a:bodyPr>
          <a:lstStyle/>
          <a:p>
            <a:r>
              <a:rPr lang="en-US" sz="1800" b="1" dirty="0" smtClean="0"/>
              <a:t>Steps for Academic Advising</a:t>
            </a:r>
          </a:p>
          <a:p>
            <a:pPr marL="342900" lvl="1" indent="0">
              <a:buNone/>
            </a:pPr>
            <a:endParaRPr lang="en-CA" sz="2000" dirty="0" smtClean="0"/>
          </a:p>
          <a:p>
            <a:pPr lvl="1"/>
            <a:r>
              <a:rPr lang="en-CA" sz="2000" b="1" dirty="0" smtClean="0"/>
              <a:t>We have five amazing advisors: </a:t>
            </a:r>
            <a:r>
              <a:rPr lang="en-CA" sz="2000" dirty="0" smtClean="0"/>
              <a:t>Suzanne Russell, Carol Bray, Kara Deon, Martin </a:t>
            </a:r>
            <a:r>
              <a:rPr lang="en-CA" sz="2000" dirty="0" err="1" smtClean="0"/>
              <a:t>Capstick</a:t>
            </a:r>
            <a:r>
              <a:rPr lang="en-CA" sz="2000" dirty="0"/>
              <a:t> </a:t>
            </a:r>
            <a:r>
              <a:rPr lang="en-CA" sz="2000" dirty="0" smtClean="0"/>
              <a:t>and Tyson Ball</a:t>
            </a:r>
          </a:p>
          <a:p>
            <a:pPr lvl="1"/>
            <a:endParaRPr lang="en-CA" sz="2000" dirty="0" smtClean="0"/>
          </a:p>
          <a:p>
            <a:pPr lvl="1"/>
            <a:r>
              <a:rPr lang="en-CA" sz="2000" dirty="0" smtClean="0"/>
              <a:t>Usually they are found on the 3</a:t>
            </a:r>
            <a:r>
              <a:rPr lang="en-CA" sz="2000" baseline="30000" dirty="0" smtClean="0"/>
              <a:t>rd</a:t>
            </a:r>
            <a:r>
              <a:rPr lang="en-CA" sz="2000" dirty="0" smtClean="0"/>
              <a:t> floor of Nicholson Tower down the hall from my office, and in the Schwartz building</a:t>
            </a:r>
            <a:r>
              <a:rPr lang="en-CA" sz="2000" dirty="0" smtClean="0">
                <a:solidFill>
                  <a:srgbClr val="FF0000"/>
                </a:solidFill>
              </a:rPr>
              <a:t>, but for the first term of this year at least, they are working from home</a:t>
            </a:r>
            <a:r>
              <a:rPr lang="en-CA" sz="2000" dirty="0" smtClean="0"/>
              <a:t>. Watch for information about whether they are back in their offices next term. </a:t>
            </a:r>
          </a:p>
          <a:p>
            <a:pPr marL="342900" lvl="1" indent="0">
              <a:buNone/>
            </a:pPr>
            <a:endParaRPr lang="en-CA" sz="2000" b="1" dirty="0"/>
          </a:p>
          <a:p>
            <a:pPr lvl="1"/>
            <a:r>
              <a:rPr lang="en-CA" sz="2000" b="1" dirty="0"/>
              <a:t>To make an appointment for Academic Advising</a:t>
            </a:r>
            <a:r>
              <a:rPr lang="en-CA" sz="2000" dirty="0"/>
              <a:t>: </a:t>
            </a:r>
            <a:r>
              <a:rPr lang="en-CA" sz="2000" dirty="0">
                <a:hlinkClick r:id="rId2"/>
              </a:rPr>
              <a:t>www.stfx.mywconline.com</a:t>
            </a:r>
            <a:r>
              <a:rPr lang="en-CA" sz="2000" dirty="0"/>
              <a:t> </a:t>
            </a:r>
            <a:br>
              <a:rPr lang="en-CA" sz="2000" dirty="0"/>
            </a:br>
            <a:r>
              <a:rPr lang="en-CA" sz="2000" dirty="0"/>
              <a:t>(you can find a link on the Dean’s </a:t>
            </a:r>
            <a:r>
              <a:rPr lang="en-CA" sz="2000" dirty="0" smtClean="0"/>
              <a:t>website)</a:t>
            </a:r>
          </a:p>
          <a:p>
            <a:pPr lvl="1"/>
            <a:endParaRPr lang="en-CA" sz="2000" dirty="0" smtClean="0"/>
          </a:p>
        </p:txBody>
      </p:sp>
    </p:spTree>
    <p:extLst>
      <p:ext uri="{BB962C8B-B14F-4D97-AF65-F5344CB8AC3E}">
        <p14:creationId xmlns:p14="http://schemas.microsoft.com/office/powerpoint/2010/main" val="2816493365"/>
      </p:ext>
    </p:extLst>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2"/>
          <p:cNvSpPr>
            <a:spLocks noGrp="1" noChangeArrowheads="1"/>
          </p:cNvSpPr>
          <p:nvPr>
            <p:ph type="title"/>
          </p:nvPr>
        </p:nvSpPr>
        <p:spPr>
          <a:xfrm>
            <a:off x="1" y="805051"/>
            <a:ext cx="9144000" cy="858838"/>
          </a:xfrm>
        </p:spPr>
        <p:txBody>
          <a:bodyPr>
            <a:normAutofit fontScale="90000"/>
          </a:bodyPr>
          <a:lstStyle/>
          <a:p>
            <a:r>
              <a:rPr lang="en-US" sz="3200" dirty="0" smtClean="0"/>
              <a:t/>
            </a:r>
            <a:br>
              <a:rPr lang="en-US" sz="3200" dirty="0" smtClean="0"/>
            </a:br>
            <a:r>
              <a:rPr lang="en-US" sz="3200" dirty="0" smtClean="0"/>
              <a:t>    </a:t>
            </a:r>
            <a:r>
              <a:rPr lang="en-US" sz="3600" dirty="0" smtClean="0"/>
              <a:t>Other </a:t>
            </a:r>
            <a:r>
              <a:rPr lang="en-US" sz="3600" dirty="0"/>
              <a:t>people you can turn to for help:</a:t>
            </a:r>
            <a:r>
              <a:rPr lang="en-US" dirty="0" smtClean="0"/>
              <a:t/>
            </a:r>
            <a:br>
              <a:rPr lang="en-US" dirty="0" smtClean="0"/>
            </a:br>
            <a:endParaRPr lang="en-US" sz="3200" dirty="0"/>
          </a:p>
        </p:txBody>
      </p:sp>
      <p:sp>
        <p:nvSpPr>
          <p:cNvPr id="303107" name="Rectangle 3"/>
          <p:cNvSpPr>
            <a:spLocks noGrp="1" noChangeArrowheads="1"/>
          </p:cNvSpPr>
          <p:nvPr>
            <p:ph idx="1"/>
          </p:nvPr>
        </p:nvSpPr>
        <p:spPr/>
        <p:txBody>
          <a:bodyPr>
            <a:normAutofit lnSpcReduction="10000"/>
          </a:bodyPr>
          <a:lstStyle/>
          <a:p>
            <a:r>
              <a:rPr lang="en-US" sz="3200" dirty="0" smtClean="0"/>
              <a:t>Student Success Centre</a:t>
            </a:r>
            <a:endParaRPr lang="en-US" sz="2400" dirty="0" smtClean="0"/>
          </a:p>
          <a:p>
            <a:r>
              <a:rPr lang="en-US" sz="2800" dirty="0" smtClean="0"/>
              <a:t>Encountering problems with succeeding in your courses?</a:t>
            </a:r>
          </a:p>
          <a:p>
            <a:pPr lvl="1"/>
            <a:r>
              <a:rPr lang="en-US" sz="2800" dirty="0" smtClean="0">
                <a:solidFill>
                  <a:srgbClr val="FF0000"/>
                </a:solidFill>
              </a:rPr>
              <a:t>Contact the Student Success Centre </a:t>
            </a:r>
          </a:p>
          <a:p>
            <a:pPr lvl="2"/>
            <a:r>
              <a:rPr lang="en-US" sz="2800" dirty="0" smtClean="0"/>
              <a:t>Help </a:t>
            </a:r>
            <a:r>
              <a:rPr lang="en-US" sz="2800" dirty="0"/>
              <a:t>with writing, study skills, </a:t>
            </a:r>
            <a:r>
              <a:rPr lang="en-US" sz="2800" dirty="0" smtClean="0"/>
              <a:t>tutoring</a:t>
            </a:r>
          </a:p>
          <a:p>
            <a:pPr marL="914400" lvl="2" indent="0">
              <a:buNone/>
            </a:pPr>
            <a:endParaRPr lang="en-US" sz="2800" dirty="0" smtClean="0"/>
          </a:p>
          <a:p>
            <a:pPr lvl="1"/>
            <a:r>
              <a:rPr lang="en-US" sz="2800" dirty="0" smtClean="0"/>
              <a:t>Director: Dr. Mark Leeming</a:t>
            </a:r>
            <a:endParaRPr lang="en-US" sz="2800" dirty="0"/>
          </a:p>
          <a:p>
            <a:pPr lvl="1"/>
            <a:endParaRPr lang="en-US" sz="2000" dirty="0"/>
          </a:p>
          <a:p>
            <a:pPr lvl="1"/>
            <a:r>
              <a:rPr lang="en-US" sz="2000" dirty="0" smtClean="0">
                <a:solidFill>
                  <a:srgbClr val="FF0000"/>
                </a:solidFill>
              </a:rPr>
              <a:t>Normally found in </a:t>
            </a:r>
            <a:r>
              <a:rPr lang="en-US" sz="2000" dirty="0">
                <a:solidFill>
                  <a:srgbClr val="FF0000"/>
                </a:solidFill>
              </a:rPr>
              <a:t>the </a:t>
            </a:r>
            <a:r>
              <a:rPr lang="en-US" sz="2000" dirty="0" smtClean="0">
                <a:solidFill>
                  <a:srgbClr val="FF0000"/>
                </a:solidFill>
              </a:rPr>
              <a:t>library on the main </a:t>
            </a:r>
            <a:r>
              <a:rPr lang="en-US" sz="2000" dirty="0">
                <a:solidFill>
                  <a:srgbClr val="FF0000"/>
                </a:solidFill>
              </a:rPr>
              <a:t>floor, to the right of the </a:t>
            </a:r>
            <a:r>
              <a:rPr lang="en-US" sz="2000" dirty="0" smtClean="0">
                <a:solidFill>
                  <a:srgbClr val="FF0000"/>
                </a:solidFill>
              </a:rPr>
              <a:t>staircase, for the first term at least, the Academic Skills Instructors are working remotely. You can make appointments using their online booking system: </a:t>
            </a:r>
            <a:endParaRPr lang="en-US" sz="2000" dirty="0">
              <a:solidFill>
                <a:srgbClr val="FF0000"/>
              </a:solidFill>
            </a:endParaRPr>
          </a:p>
          <a:p>
            <a:pPr lvl="1"/>
            <a:endParaRPr lang="en-US" sz="2000" dirty="0" smtClean="0"/>
          </a:p>
          <a:p>
            <a:endParaRPr lang="en-US" sz="2000" dirty="0" smtClean="0"/>
          </a:p>
          <a:p>
            <a:pPr marL="0" indent="0">
              <a:buNone/>
            </a:pPr>
            <a:endParaRPr lang="en-US" sz="3600" dirty="0" smtClean="0"/>
          </a:p>
        </p:txBody>
      </p:sp>
    </p:spTree>
    <p:extLst>
      <p:ext uri="{BB962C8B-B14F-4D97-AF65-F5344CB8AC3E}">
        <p14:creationId xmlns:p14="http://schemas.microsoft.com/office/powerpoint/2010/main" val="1586609811"/>
      </p:ext>
    </p:extLst>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2"/>
          <p:cNvSpPr>
            <a:spLocks noGrp="1" noChangeArrowheads="1"/>
          </p:cNvSpPr>
          <p:nvPr>
            <p:ph type="title"/>
          </p:nvPr>
        </p:nvSpPr>
        <p:spPr>
          <a:xfrm>
            <a:off x="628650" y="557629"/>
            <a:ext cx="7886700" cy="1325563"/>
          </a:xfrm>
        </p:spPr>
        <p:txBody>
          <a:bodyPr>
            <a:normAutofit/>
          </a:bodyPr>
          <a:lstStyle/>
          <a:p>
            <a:r>
              <a:rPr lang="en-US" sz="3200" dirty="0" smtClean="0"/>
              <a:t>Other people you can turn to for help:</a:t>
            </a:r>
            <a:endParaRPr lang="en-US" sz="3200" dirty="0"/>
          </a:p>
        </p:txBody>
      </p:sp>
      <p:sp>
        <p:nvSpPr>
          <p:cNvPr id="304131" name="Rectangle 3"/>
          <p:cNvSpPr>
            <a:spLocks noGrp="1" noChangeArrowheads="1"/>
          </p:cNvSpPr>
          <p:nvPr>
            <p:ph idx="1"/>
          </p:nvPr>
        </p:nvSpPr>
        <p:spPr>
          <a:xfrm>
            <a:off x="250257" y="1666259"/>
            <a:ext cx="8797489" cy="4022725"/>
          </a:xfrm>
        </p:spPr>
        <p:txBody>
          <a:bodyPr>
            <a:noAutofit/>
          </a:bodyPr>
          <a:lstStyle/>
          <a:p>
            <a:r>
              <a:rPr lang="en-US" sz="3200" b="1" dirty="0" smtClean="0"/>
              <a:t>Diversity </a:t>
            </a:r>
            <a:r>
              <a:rPr lang="en-US" sz="3200" b="1" dirty="0" smtClean="0"/>
              <a:t>Engagement </a:t>
            </a:r>
            <a:r>
              <a:rPr lang="en-US" sz="3200" b="1" dirty="0" smtClean="0"/>
              <a:t>Centre </a:t>
            </a:r>
            <a:r>
              <a:rPr lang="en-US" sz="2400" dirty="0" smtClean="0"/>
              <a:t>Located </a:t>
            </a:r>
            <a:r>
              <a:rPr lang="en-US" sz="2400" dirty="0"/>
              <a:t>in </a:t>
            </a:r>
            <a:r>
              <a:rPr lang="en-US" sz="2400" dirty="0" err="1"/>
              <a:t>Bloomfied</a:t>
            </a:r>
            <a:r>
              <a:rPr lang="en-US" sz="2400" dirty="0"/>
              <a:t> (AKA: the Student Union </a:t>
            </a:r>
            <a:r>
              <a:rPr lang="en-US" sz="2400" dirty="0" err="1"/>
              <a:t>Bldg</a:t>
            </a:r>
            <a:r>
              <a:rPr lang="en-US" sz="2400" dirty="0"/>
              <a:t>, or the SUB</a:t>
            </a:r>
            <a:r>
              <a:rPr lang="en-US" sz="2400" dirty="0" smtClean="0"/>
              <a:t>)</a:t>
            </a:r>
            <a:endParaRPr lang="en-US" sz="3200" b="1" dirty="0" smtClean="0"/>
          </a:p>
          <a:p>
            <a:pPr lvl="1"/>
            <a:r>
              <a:rPr lang="en-US" sz="2400" dirty="0" smtClean="0"/>
              <a:t>Indigenous Students– </a:t>
            </a:r>
            <a:r>
              <a:rPr lang="en-US" sz="2400" dirty="0" err="1" smtClean="0"/>
              <a:t>Terena</a:t>
            </a:r>
            <a:r>
              <a:rPr lang="en-US" sz="2400" dirty="0" smtClean="0"/>
              <a:t> Francis </a:t>
            </a:r>
            <a:r>
              <a:rPr lang="en-US" sz="2400" dirty="0" smtClean="0">
                <a:hlinkClick r:id="rId3"/>
              </a:rPr>
              <a:t>tfrancis@stfx.ca</a:t>
            </a:r>
            <a:r>
              <a:rPr lang="en-US" sz="2400" dirty="0" smtClean="0"/>
              <a:t> </a:t>
            </a:r>
          </a:p>
          <a:p>
            <a:pPr lvl="1"/>
            <a:r>
              <a:rPr lang="en-US" sz="2400" dirty="0" smtClean="0"/>
              <a:t>Knowledge-Keeper on Campus – Kerry Prosper </a:t>
            </a:r>
            <a:r>
              <a:rPr lang="en-US" sz="2400" dirty="0" smtClean="0">
                <a:hlinkClick r:id="rId4"/>
              </a:rPr>
              <a:t>kprosper@stfx.ca</a:t>
            </a:r>
            <a:endParaRPr lang="en-US" sz="2400" dirty="0" smtClean="0"/>
          </a:p>
          <a:p>
            <a:pPr lvl="1"/>
            <a:r>
              <a:rPr lang="en-US" sz="2400" dirty="0" smtClean="0"/>
              <a:t>Black Student Advisor (interim)—Summer-Joy Upshaw </a:t>
            </a:r>
            <a:r>
              <a:rPr lang="en-US" sz="2400" dirty="0" smtClean="0">
                <a:hlinkClick r:id="rId5"/>
              </a:rPr>
              <a:t>x2014gpu@stfx.ca</a:t>
            </a:r>
            <a:endParaRPr lang="en-US" sz="2400" dirty="0"/>
          </a:p>
          <a:p>
            <a:pPr lvl="1"/>
            <a:r>
              <a:rPr lang="en-US" sz="2400" dirty="0" smtClean="0"/>
              <a:t>International Students– Donald Rasmussen </a:t>
            </a:r>
            <a:r>
              <a:rPr lang="en-US" sz="2400" dirty="0" smtClean="0">
                <a:hlinkClick r:id="rId6"/>
              </a:rPr>
              <a:t>drasmuss@stfx.ca</a:t>
            </a:r>
            <a:endParaRPr lang="en-US" sz="2400" dirty="0" smtClean="0"/>
          </a:p>
          <a:p>
            <a:pPr lvl="1"/>
            <a:r>
              <a:rPr lang="en-US" sz="2400" dirty="0" smtClean="0"/>
              <a:t>Gender and Sexual Diversity Advisor – Claydon Goering </a:t>
            </a:r>
            <a:r>
              <a:rPr lang="en-US" sz="2400" dirty="0" smtClean="0">
                <a:hlinkClick r:id="rId7"/>
              </a:rPr>
              <a:t>cgoering@stfx.ca</a:t>
            </a:r>
            <a:endParaRPr lang="en-US" sz="2400" dirty="0" smtClean="0"/>
          </a:p>
          <a:p>
            <a:pPr lvl="1"/>
            <a:r>
              <a:rPr lang="en-US" sz="2400" dirty="0" smtClean="0"/>
              <a:t>Sexual Violence Prevention and Response Advocate: Heather Blackburn </a:t>
            </a:r>
            <a:r>
              <a:rPr lang="en-US" sz="2400" dirty="0" smtClean="0">
                <a:hlinkClick r:id="rId8"/>
              </a:rPr>
              <a:t>hblackbu@stfx.ca</a:t>
            </a:r>
            <a:r>
              <a:rPr lang="en-US" sz="2400" dirty="0" smtClean="0"/>
              <a:t> (Health and Counselling in SUB)</a:t>
            </a:r>
          </a:p>
          <a:p>
            <a:pPr marL="342900" lvl="1" indent="0">
              <a:buNone/>
            </a:pPr>
            <a:r>
              <a:rPr lang="en-US" sz="2400" dirty="0" smtClean="0"/>
              <a:t> </a:t>
            </a:r>
            <a:r>
              <a:rPr lang="en-US" sz="2400" dirty="0"/>
              <a:t>  </a:t>
            </a:r>
            <a:endParaRPr lang="en-US" sz="2400" dirty="0" smtClean="0"/>
          </a:p>
          <a:p>
            <a:pPr marL="0" indent="0">
              <a:buNone/>
            </a:pPr>
            <a:endParaRPr lang="en-US" sz="1800" b="1" dirty="0" smtClean="0"/>
          </a:p>
        </p:txBody>
      </p:sp>
    </p:spTree>
    <p:extLst>
      <p:ext uri="{BB962C8B-B14F-4D97-AF65-F5344CB8AC3E}">
        <p14:creationId xmlns:p14="http://schemas.microsoft.com/office/powerpoint/2010/main" val="1439115030"/>
      </p:ext>
    </p:extLst>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2"/>
          <p:cNvSpPr>
            <a:spLocks noGrp="1" noChangeArrowheads="1"/>
          </p:cNvSpPr>
          <p:nvPr>
            <p:ph type="title"/>
          </p:nvPr>
        </p:nvSpPr>
        <p:spPr>
          <a:xfrm>
            <a:off x="628650" y="557629"/>
            <a:ext cx="7886700" cy="1325563"/>
          </a:xfrm>
        </p:spPr>
        <p:txBody>
          <a:bodyPr>
            <a:normAutofit/>
          </a:bodyPr>
          <a:lstStyle/>
          <a:p>
            <a:r>
              <a:rPr lang="en-US" sz="3200" dirty="0" smtClean="0"/>
              <a:t>Other people you can turn to for help:</a:t>
            </a:r>
            <a:endParaRPr lang="en-US" sz="3200" dirty="0"/>
          </a:p>
        </p:txBody>
      </p:sp>
      <p:sp>
        <p:nvSpPr>
          <p:cNvPr id="304131" name="Rectangle 3"/>
          <p:cNvSpPr>
            <a:spLocks noGrp="1" noChangeArrowheads="1"/>
          </p:cNvSpPr>
          <p:nvPr>
            <p:ph idx="1"/>
          </p:nvPr>
        </p:nvSpPr>
        <p:spPr>
          <a:xfrm>
            <a:off x="250257" y="1666259"/>
            <a:ext cx="8797489" cy="4022725"/>
          </a:xfrm>
        </p:spPr>
        <p:txBody>
          <a:bodyPr>
            <a:noAutofit/>
          </a:bodyPr>
          <a:lstStyle/>
          <a:p>
            <a:r>
              <a:rPr lang="en-US" sz="2400" b="1" dirty="0" smtClean="0"/>
              <a:t>Counsellors</a:t>
            </a:r>
          </a:p>
          <a:p>
            <a:pPr lvl="1"/>
            <a:r>
              <a:rPr lang="en-CA" sz="2400" dirty="0"/>
              <a:t>The transition to </a:t>
            </a:r>
            <a:r>
              <a:rPr lang="en-CA" sz="2400" dirty="0" smtClean="0"/>
              <a:t>University can </a:t>
            </a:r>
            <a:r>
              <a:rPr lang="en-CA" sz="2400" dirty="0"/>
              <a:t>be challenging. The </a:t>
            </a:r>
            <a:r>
              <a:rPr lang="en-CA" sz="2400" dirty="0" err="1"/>
              <a:t>StFX</a:t>
            </a:r>
            <a:r>
              <a:rPr lang="en-CA" sz="2400" dirty="0"/>
              <a:t> </a:t>
            </a:r>
            <a:r>
              <a:rPr lang="en-CA" sz="2400" dirty="0" smtClean="0"/>
              <a:t>Health and Counselling </a:t>
            </a:r>
            <a:r>
              <a:rPr lang="en-CA" sz="2400" dirty="0"/>
              <a:t>Centre is here to support you. Whether a problem is big or small, a personal challenge or a career decision, our </a:t>
            </a:r>
            <a:r>
              <a:rPr lang="en-CA" sz="2400" dirty="0" smtClean="0"/>
              <a:t>counsellors </a:t>
            </a:r>
            <a:r>
              <a:rPr lang="en-CA" sz="2400" dirty="0"/>
              <a:t>can help. </a:t>
            </a:r>
            <a:r>
              <a:rPr lang="en-CA" sz="2400" dirty="0" smtClean="0"/>
              <a:t>Counselling </a:t>
            </a:r>
            <a:r>
              <a:rPr lang="en-CA" sz="2400" dirty="0"/>
              <a:t>at </a:t>
            </a:r>
            <a:r>
              <a:rPr lang="en-CA" sz="2400" dirty="0" err="1"/>
              <a:t>StFX</a:t>
            </a:r>
            <a:r>
              <a:rPr lang="en-CA" sz="2400" dirty="0"/>
              <a:t> is a popular resource. Many students take advantage of the support and guidance that </a:t>
            </a:r>
            <a:r>
              <a:rPr lang="en-CA" sz="2400" dirty="0" smtClean="0"/>
              <a:t>the </a:t>
            </a:r>
            <a:r>
              <a:rPr lang="en-CA" sz="2400" dirty="0"/>
              <a:t>counselors offer. </a:t>
            </a:r>
          </a:p>
          <a:p>
            <a:pPr lvl="1"/>
            <a:r>
              <a:rPr lang="en-CA" sz="2400" dirty="0" smtClean="0">
                <a:solidFill>
                  <a:srgbClr val="FF0000"/>
                </a:solidFill>
              </a:rPr>
              <a:t>To </a:t>
            </a:r>
            <a:r>
              <a:rPr lang="en-CA" sz="2400" dirty="0">
                <a:solidFill>
                  <a:srgbClr val="FF0000"/>
                </a:solidFill>
              </a:rPr>
              <a:t>book an appointment call 867-</a:t>
            </a:r>
            <a:r>
              <a:rPr lang="en-CA" sz="2400" dirty="0" smtClean="0">
                <a:solidFill>
                  <a:srgbClr val="FF0000"/>
                </a:solidFill>
              </a:rPr>
              <a:t>2263. </a:t>
            </a:r>
          </a:p>
          <a:p>
            <a:r>
              <a:rPr lang="en-CA" sz="2400" b="1" dirty="0" smtClean="0"/>
              <a:t>Health Center</a:t>
            </a:r>
            <a:endParaRPr lang="en-CA" sz="2400" dirty="0" smtClean="0"/>
          </a:p>
          <a:p>
            <a:pPr lvl="1"/>
            <a:r>
              <a:rPr lang="en-CA" sz="2400" b="1" dirty="0" smtClean="0"/>
              <a:t>Located in Bloomfield (3</a:t>
            </a:r>
            <a:r>
              <a:rPr lang="en-CA" sz="2400" b="1" baseline="30000" dirty="0" smtClean="0"/>
              <a:t>rd</a:t>
            </a:r>
            <a:r>
              <a:rPr lang="en-CA" sz="2400" b="1" dirty="0" smtClean="0"/>
              <a:t> floor around the corner from the main desk)</a:t>
            </a:r>
          </a:p>
        </p:txBody>
      </p:sp>
    </p:spTree>
    <p:extLst>
      <p:ext uri="{BB962C8B-B14F-4D97-AF65-F5344CB8AC3E}">
        <p14:creationId xmlns:p14="http://schemas.microsoft.com/office/powerpoint/2010/main" val="4033664800"/>
      </p:ext>
    </p:extLst>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a:xfrm>
            <a:off x="628650" y="788634"/>
            <a:ext cx="7886700" cy="1325563"/>
          </a:xfrm>
        </p:spPr>
        <p:txBody>
          <a:bodyPr>
            <a:normAutofit/>
          </a:bodyPr>
          <a:lstStyle/>
          <a:p>
            <a:r>
              <a:rPr lang="en-US" sz="3200" dirty="0"/>
              <a:t>The </a:t>
            </a:r>
            <a:r>
              <a:rPr lang="en-US" sz="3200" dirty="0" smtClean="0"/>
              <a:t>2020-21 </a:t>
            </a:r>
            <a:r>
              <a:rPr lang="en-US" sz="3200" dirty="0"/>
              <a:t>Academic Calendar</a:t>
            </a:r>
          </a:p>
        </p:txBody>
      </p:sp>
      <p:sp>
        <p:nvSpPr>
          <p:cNvPr id="308227" name="Rectangle 3"/>
          <p:cNvSpPr>
            <a:spLocks noGrp="1" noChangeArrowheads="1"/>
          </p:cNvSpPr>
          <p:nvPr>
            <p:ph idx="1"/>
          </p:nvPr>
        </p:nvSpPr>
        <p:spPr>
          <a:xfrm>
            <a:off x="685800" y="2024169"/>
            <a:ext cx="8018463" cy="4223078"/>
          </a:xfrm>
        </p:spPr>
        <p:txBody>
          <a:bodyPr/>
          <a:lstStyle/>
          <a:p>
            <a:r>
              <a:rPr lang="en-US" sz="2400" dirty="0" smtClean="0"/>
              <a:t>The academic calendar contains the rules which govern your history at StFX. You are bound by the rules in the Calendar for the year that you enter StFX. </a:t>
            </a:r>
          </a:p>
          <a:p>
            <a:r>
              <a:rPr lang="en-US" sz="2400" dirty="0" smtClean="0"/>
              <a:t>It is </a:t>
            </a:r>
            <a:r>
              <a:rPr lang="en-US" sz="2400" dirty="0"/>
              <a:t>an evolving </a:t>
            </a:r>
            <a:r>
              <a:rPr lang="en-US" sz="2400" dirty="0" smtClean="0"/>
              <a:t>document</a:t>
            </a:r>
          </a:p>
          <a:p>
            <a:r>
              <a:rPr lang="en-US" sz="2400" dirty="0" smtClean="0"/>
              <a:t>Describes </a:t>
            </a:r>
            <a:r>
              <a:rPr lang="en-US" sz="2400" dirty="0"/>
              <a:t>the different academic programs</a:t>
            </a:r>
          </a:p>
          <a:p>
            <a:r>
              <a:rPr lang="en-US" sz="2400" dirty="0"/>
              <a:t>University Academic Regulations (Section 3)</a:t>
            </a:r>
          </a:p>
          <a:p>
            <a:r>
              <a:rPr lang="en-US" sz="2400" dirty="0"/>
              <a:t>Faculty of </a:t>
            </a:r>
            <a:r>
              <a:rPr lang="en-US" sz="2400" dirty="0" smtClean="0"/>
              <a:t>Arts Regulations </a:t>
            </a:r>
            <a:r>
              <a:rPr lang="en-US" sz="2400" dirty="0"/>
              <a:t>(Section </a:t>
            </a:r>
            <a:r>
              <a:rPr lang="en-US" sz="2400" dirty="0" smtClean="0"/>
              <a:t>4</a:t>
            </a:r>
            <a:r>
              <a:rPr lang="en-US" sz="2400" dirty="0" smtClean="0"/>
              <a:t>)</a:t>
            </a:r>
          </a:p>
          <a:p>
            <a:r>
              <a:rPr lang="en-US" sz="2400" dirty="0" smtClean="0"/>
              <a:t>Faculty of Science Regulations (Section 7)</a:t>
            </a:r>
            <a:endParaRPr lang="en-US" sz="2400" dirty="0"/>
          </a:p>
          <a:p>
            <a:r>
              <a:rPr lang="en-US" sz="2400" dirty="0"/>
              <a:t>Academic Integrity Policy (Section 3.8)</a:t>
            </a:r>
          </a:p>
          <a:p>
            <a:r>
              <a:rPr lang="en-US" sz="2400" dirty="0"/>
              <a:t>Academic Penalties (Section 3.11)</a:t>
            </a:r>
          </a:p>
          <a:p>
            <a:pPr marL="0" indent="0">
              <a:buNone/>
            </a:pPr>
            <a:endParaRPr lang="en-US" sz="1800" dirty="0"/>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a:xfrm>
            <a:off x="628650" y="586506"/>
            <a:ext cx="7886700" cy="1325563"/>
          </a:xfrm>
        </p:spPr>
        <p:txBody>
          <a:bodyPr>
            <a:normAutofit/>
          </a:bodyPr>
          <a:lstStyle/>
          <a:p>
            <a:r>
              <a:rPr lang="en-US" sz="4800" b="1" dirty="0" smtClean="0">
                <a:solidFill>
                  <a:schemeClr val="accent1">
                    <a:lumMod val="75000"/>
                  </a:schemeClr>
                </a:solidFill>
              </a:rPr>
              <a:t>Welcome to StFX</a:t>
            </a:r>
            <a:endParaRPr lang="en-US" sz="4800" b="1" dirty="0">
              <a:solidFill>
                <a:schemeClr val="accent1">
                  <a:lumMod val="75000"/>
                </a:schemeClr>
              </a:solidFill>
            </a:endParaRPr>
          </a:p>
        </p:txBody>
      </p:sp>
      <p:sp>
        <p:nvSpPr>
          <p:cNvPr id="246787" name="Rectangle 3"/>
          <p:cNvSpPr>
            <a:spLocks noGrp="1" noChangeArrowheads="1"/>
          </p:cNvSpPr>
          <p:nvPr>
            <p:ph idx="1"/>
          </p:nvPr>
        </p:nvSpPr>
        <p:spPr/>
        <p:txBody>
          <a:bodyPr/>
          <a:lstStyle/>
          <a:p>
            <a:pPr lvl="1"/>
            <a:r>
              <a:rPr lang="en-US" sz="2800" dirty="0">
                <a:solidFill>
                  <a:srgbClr val="29297B"/>
                </a:solidFill>
              </a:rPr>
              <a:t>We are in </a:t>
            </a:r>
            <a:r>
              <a:rPr lang="en-US" sz="2800" dirty="0" err="1">
                <a:solidFill>
                  <a:srgbClr val="29297B"/>
                </a:solidFill>
              </a:rPr>
              <a:t>Mi’kma’ki</a:t>
            </a:r>
            <a:r>
              <a:rPr lang="en-US" sz="2800" dirty="0">
                <a:solidFill>
                  <a:srgbClr val="29297B"/>
                </a:solidFill>
              </a:rPr>
              <a:t>, the ancestral and </a:t>
            </a:r>
            <a:r>
              <a:rPr lang="en-US" sz="2800" dirty="0" err="1">
                <a:solidFill>
                  <a:srgbClr val="29297B"/>
                </a:solidFill>
              </a:rPr>
              <a:t>unceded</a:t>
            </a:r>
            <a:r>
              <a:rPr lang="en-US" sz="2800" dirty="0">
                <a:solidFill>
                  <a:srgbClr val="29297B"/>
                </a:solidFill>
              </a:rPr>
              <a:t> territory of the Mi’kmaq People. This territory is covered by the “Treaties of Peace and Friendship” which Mi’kmaq and Maliseet peoples first signed with the British Crown in 1725. The treaties did not deal with surrender of lands and resources but in fact recognized Mi’kmaq and Maliseet title and established the rules for what was to be an ongoing relationship between nations.</a:t>
            </a:r>
          </a:p>
          <a:p>
            <a:pPr lvl="1"/>
            <a:endParaRPr lang="en-CA" sz="1600" dirty="0"/>
          </a:p>
          <a:p>
            <a:pPr marL="457200" lvl="1" indent="0">
              <a:buNone/>
            </a:pPr>
            <a:endParaRPr lang="en-CA" sz="1600" dirty="0"/>
          </a:p>
        </p:txBody>
      </p:sp>
    </p:spTree>
    <p:extLst>
      <p:ext uri="{BB962C8B-B14F-4D97-AF65-F5344CB8AC3E}">
        <p14:creationId xmlns:p14="http://schemas.microsoft.com/office/powerpoint/2010/main" val="2224425680"/>
      </p:ext>
    </p:extLst>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Rectangle 2"/>
          <p:cNvSpPr>
            <a:spLocks noGrp="1" noChangeArrowheads="1"/>
          </p:cNvSpPr>
          <p:nvPr>
            <p:ph type="title"/>
          </p:nvPr>
        </p:nvSpPr>
        <p:spPr>
          <a:xfrm>
            <a:off x="628650" y="798265"/>
            <a:ext cx="7886700" cy="1325563"/>
          </a:xfrm>
        </p:spPr>
        <p:txBody>
          <a:bodyPr>
            <a:normAutofit/>
          </a:bodyPr>
          <a:lstStyle/>
          <a:p>
            <a:r>
              <a:rPr lang="en-US" sz="3200" dirty="0"/>
              <a:t>The </a:t>
            </a:r>
            <a:r>
              <a:rPr lang="en-US" sz="3200" dirty="0" smtClean="0"/>
              <a:t>2020-21 </a:t>
            </a:r>
            <a:r>
              <a:rPr lang="en-US" sz="3200" dirty="0"/>
              <a:t>Academic Calendar</a:t>
            </a:r>
          </a:p>
        </p:txBody>
      </p:sp>
      <p:sp>
        <p:nvSpPr>
          <p:cNvPr id="309251" name="Rectangle 3"/>
          <p:cNvSpPr>
            <a:spLocks noGrp="1" noChangeArrowheads="1"/>
          </p:cNvSpPr>
          <p:nvPr>
            <p:ph idx="1"/>
          </p:nvPr>
        </p:nvSpPr>
        <p:spPr>
          <a:xfrm>
            <a:off x="647700" y="2551782"/>
            <a:ext cx="8018463" cy="4022725"/>
          </a:xfrm>
        </p:spPr>
        <p:txBody>
          <a:bodyPr/>
          <a:lstStyle/>
          <a:p>
            <a:r>
              <a:rPr lang="en-US" sz="3200" b="1" dirty="0"/>
              <a:t>Read the Academic </a:t>
            </a:r>
            <a:r>
              <a:rPr lang="en-US" sz="3200" b="1" dirty="0" smtClean="0"/>
              <a:t>Calendar—and bookmark it on your computer</a:t>
            </a:r>
            <a:r>
              <a:rPr lang="en-US" sz="3200" b="1" dirty="0"/>
              <a:t>! You can find it online at </a:t>
            </a:r>
            <a:r>
              <a:rPr lang="en-US" sz="3200" b="1" dirty="0" smtClean="0"/>
              <a:t>mystfx.ca. Your responsibilities as a student are contained in the Calendar</a:t>
            </a:r>
            <a:endParaRPr lang="en-US" sz="3200" b="1" dirty="0"/>
          </a:p>
          <a:p>
            <a:pPr marL="0" indent="0">
              <a:buNone/>
            </a:pPr>
            <a:endParaRPr lang="en-US" sz="3200" b="1" dirty="0" smtClean="0"/>
          </a:p>
          <a:p>
            <a:pPr marL="0" indent="0">
              <a:buNone/>
            </a:pPr>
            <a:endParaRPr lang="en-US" sz="3200" b="1" dirty="0"/>
          </a:p>
        </p:txBody>
      </p:sp>
    </p:spTree>
  </p:cSld>
  <p:clrMapOvr>
    <a:masterClrMapping/>
  </p:clrMapOvr>
  <p:transition spd="med"/>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a:xfrm>
            <a:off x="628650" y="807888"/>
            <a:ext cx="7886700" cy="1325563"/>
          </a:xfrm>
        </p:spPr>
        <p:txBody>
          <a:bodyPr>
            <a:normAutofit/>
          </a:bodyPr>
          <a:lstStyle/>
          <a:p>
            <a:r>
              <a:rPr lang="en-US" sz="3200" b="1" dirty="0" smtClean="0"/>
              <a:t>Important Dates! Listed in the Calendar</a:t>
            </a:r>
            <a:endParaRPr lang="en-US" sz="3200" b="1" dirty="0"/>
          </a:p>
        </p:txBody>
      </p:sp>
      <p:sp>
        <p:nvSpPr>
          <p:cNvPr id="308227" name="Rectangle 3"/>
          <p:cNvSpPr>
            <a:spLocks noGrp="1" noChangeArrowheads="1"/>
          </p:cNvSpPr>
          <p:nvPr>
            <p:ph idx="1"/>
          </p:nvPr>
        </p:nvSpPr>
        <p:spPr>
          <a:xfrm>
            <a:off x="628650" y="2124008"/>
            <a:ext cx="7886700" cy="4351338"/>
          </a:xfrm>
        </p:spPr>
        <p:txBody>
          <a:bodyPr>
            <a:normAutofit lnSpcReduction="10000"/>
          </a:bodyPr>
          <a:lstStyle/>
          <a:p>
            <a:r>
              <a:rPr lang="en-US" sz="2400" dirty="0"/>
              <a:t>Calendar of events (page V): </a:t>
            </a:r>
            <a:r>
              <a:rPr lang="en-US" sz="2400" dirty="0">
                <a:solidFill>
                  <a:srgbClr val="FF0000"/>
                </a:solidFill>
              </a:rPr>
              <a:t>IMPORTANT DEADLINES FOR THE ENTIRE YEAR ARE LISTED*</a:t>
            </a:r>
            <a:endParaRPr lang="en-US" sz="2400" b="1" dirty="0">
              <a:solidFill>
                <a:srgbClr val="FF0000"/>
              </a:solidFill>
            </a:endParaRPr>
          </a:p>
          <a:p>
            <a:endParaRPr lang="en-US" dirty="0" smtClean="0"/>
          </a:p>
          <a:p>
            <a:r>
              <a:rPr lang="en-US" dirty="0" smtClean="0"/>
              <a:t>Last date to change first term or full-year courses is</a:t>
            </a:r>
            <a:r>
              <a:rPr lang="en-US" dirty="0" smtClean="0">
                <a:solidFill>
                  <a:srgbClr val="FF0000"/>
                </a:solidFill>
              </a:rPr>
              <a:t> Tuesday September 22nd</a:t>
            </a:r>
            <a:endParaRPr lang="en-US" b="1" baseline="30000" dirty="0" smtClean="0">
              <a:solidFill>
                <a:srgbClr val="FF0000"/>
              </a:solidFill>
            </a:endParaRPr>
          </a:p>
          <a:p>
            <a:endParaRPr lang="en-US" b="1" dirty="0" smtClean="0"/>
          </a:p>
          <a:p>
            <a:r>
              <a:rPr lang="en-US" dirty="0" smtClean="0"/>
              <a:t>Last date to drop first term 3-credit courses is </a:t>
            </a:r>
            <a:r>
              <a:rPr lang="en-US" dirty="0" smtClean="0">
                <a:solidFill>
                  <a:srgbClr val="FF0000"/>
                </a:solidFill>
              </a:rPr>
              <a:t>Friday, November 13</a:t>
            </a:r>
            <a:endParaRPr lang="en-US" baseline="30000" dirty="0" smtClean="0">
              <a:solidFill>
                <a:srgbClr val="FF0000"/>
              </a:solidFill>
            </a:endParaRPr>
          </a:p>
          <a:p>
            <a:pPr marL="0" indent="0">
              <a:buNone/>
            </a:pPr>
            <a:endParaRPr lang="en-US" b="1" dirty="0" smtClean="0"/>
          </a:p>
          <a:p>
            <a:pPr marL="0" indent="0">
              <a:buNone/>
            </a:pPr>
            <a:r>
              <a:rPr lang="en-US" b="1" dirty="0"/>
              <a:t>*</a:t>
            </a:r>
            <a:r>
              <a:rPr lang="en-US" b="1" dirty="0" smtClean="0"/>
              <a:t>DATES FOR THE SECOND TERM THAT ARE CURRENTLY PUBLISHED IN THE CALENDAR ARE SUBJECT TO CHANGE DEPENDING ON THE START DATE OF TERM 2. </a:t>
            </a:r>
            <a:r>
              <a:rPr lang="en-US" b="1" dirty="0" smtClean="0">
                <a:solidFill>
                  <a:srgbClr val="FF0000"/>
                </a:solidFill>
              </a:rPr>
              <a:t>WE HAVE NOT YET DETERMINED WHEN CLASSES WILL RESUME IN JANUARY, SO YOU WILL HAVE TO CHECK BACK LATER IN THE TERM TO VERIFY IMPORTANT DATES FOR THE WINTER TERM</a:t>
            </a:r>
          </a:p>
        </p:txBody>
      </p:sp>
    </p:spTree>
    <p:extLst>
      <p:ext uri="{BB962C8B-B14F-4D97-AF65-F5344CB8AC3E}">
        <p14:creationId xmlns:p14="http://schemas.microsoft.com/office/powerpoint/2010/main" val="396240165"/>
      </p:ext>
    </p:extLst>
  </p:cSld>
  <p:clrMapOvr>
    <a:masterClrMapping/>
  </p:clrMapOvr>
  <p:transition spd="med"/>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Rectangle 2"/>
          <p:cNvSpPr>
            <a:spLocks noGrp="1" noChangeArrowheads="1"/>
          </p:cNvSpPr>
          <p:nvPr>
            <p:ph type="title"/>
          </p:nvPr>
        </p:nvSpPr>
        <p:spPr>
          <a:xfrm>
            <a:off x="628650" y="788637"/>
            <a:ext cx="7886700" cy="1325563"/>
          </a:xfrm>
        </p:spPr>
        <p:txBody>
          <a:bodyPr>
            <a:normAutofit/>
          </a:bodyPr>
          <a:lstStyle/>
          <a:p>
            <a:r>
              <a:rPr lang="en-US" sz="3200" dirty="0" smtClean="0"/>
              <a:t>MAKE SURE YOU TAKE NOTE!</a:t>
            </a:r>
            <a:endParaRPr lang="en-US" sz="3200" dirty="0"/>
          </a:p>
        </p:txBody>
      </p:sp>
      <p:sp>
        <p:nvSpPr>
          <p:cNvPr id="309251" name="Rectangle 3"/>
          <p:cNvSpPr>
            <a:spLocks noGrp="1" noChangeArrowheads="1"/>
          </p:cNvSpPr>
          <p:nvPr>
            <p:ph idx="1"/>
          </p:nvPr>
        </p:nvSpPr>
        <p:spPr>
          <a:xfrm>
            <a:off x="628650" y="2181759"/>
            <a:ext cx="7886700" cy="4351338"/>
          </a:xfrm>
        </p:spPr>
        <p:txBody>
          <a:bodyPr/>
          <a:lstStyle/>
          <a:p>
            <a:r>
              <a:rPr lang="en-US" sz="2400" b="1" dirty="0"/>
              <a:t>The </a:t>
            </a:r>
            <a:r>
              <a:rPr lang="en-US" sz="2400" b="1" dirty="0" smtClean="0"/>
              <a:t>December exam </a:t>
            </a:r>
            <a:r>
              <a:rPr lang="en-US" sz="2400" b="1" dirty="0"/>
              <a:t>schedule will be made available in October</a:t>
            </a:r>
          </a:p>
          <a:p>
            <a:endParaRPr lang="en-US" sz="2400" dirty="0" smtClean="0"/>
          </a:p>
          <a:p>
            <a:r>
              <a:rPr lang="en-US" sz="2400" dirty="0" smtClean="0"/>
              <a:t>TELL </a:t>
            </a:r>
            <a:r>
              <a:rPr lang="en-US" sz="2400" dirty="0"/>
              <a:t>YOUR PARENTS, YOUR LOVED ONES, OR ANYONE WHO MIGHT BE RESPONSIBLE FOR YOUR TRAVEL ARRANGMENTS DURING THE EXAM PERIODS NOT TO BOOK ANY FLIGHTS FOR YOU UNTIL YOU KNOW WHEN YOUR LAST EXAM IS. </a:t>
            </a:r>
            <a:r>
              <a:rPr lang="en-US" sz="2400" dirty="0">
                <a:solidFill>
                  <a:srgbClr val="FF0000"/>
                </a:solidFill>
              </a:rPr>
              <a:t>WE WILL NOT HONOUR REQUESTS TO CHANGE EXAM DATES SIMPLY BECAUSE YOU HAVE A FLIGHT HOME, OR A TRIP PLANNED</a:t>
            </a:r>
            <a:r>
              <a:rPr lang="en-US" dirty="0" smtClean="0">
                <a:solidFill>
                  <a:srgbClr val="FF0000"/>
                </a:solidFill>
              </a:rPr>
              <a:t>.</a:t>
            </a:r>
          </a:p>
        </p:txBody>
      </p:sp>
    </p:spTree>
    <p:extLst>
      <p:ext uri="{BB962C8B-B14F-4D97-AF65-F5344CB8AC3E}">
        <p14:creationId xmlns:p14="http://schemas.microsoft.com/office/powerpoint/2010/main" val="1753200966"/>
      </p:ext>
    </p:extLst>
  </p:cSld>
  <p:clrMapOvr>
    <a:masterClrMapping/>
  </p:clrMapOvr>
  <p:transition spd="med"/>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a:xfrm>
            <a:off x="628650" y="788637"/>
            <a:ext cx="7886700" cy="1325563"/>
          </a:xfrm>
        </p:spPr>
        <p:txBody>
          <a:bodyPr>
            <a:normAutofit/>
          </a:bodyPr>
          <a:lstStyle/>
          <a:p>
            <a:r>
              <a:rPr lang="en-US" sz="4400" dirty="0" smtClean="0">
                <a:latin typeface="+mn-lt"/>
              </a:rPr>
              <a:t>Set yourself up for a good year</a:t>
            </a:r>
            <a:endParaRPr lang="en-US" sz="4400" dirty="0">
              <a:latin typeface="+mn-lt"/>
            </a:endParaRPr>
          </a:p>
        </p:txBody>
      </p:sp>
      <p:sp>
        <p:nvSpPr>
          <p:cNvPr id="246787" name="Rectangle 3"/>
          <p:cNvSpPr>
            <a:spLocks noGrp="1" noChangeArrowheads="1"/>
          </p:cNvSpPr>
          <p:nvPr>
            <p:ph idx="1"/>
          </p:nvPr>
        </p:nvSpPr>
        <p:spPr/>
        <p:txBody>
          <a:bodyPr>
            <a:normAutofit/>
          </a:bodyPr>
          <a:lstStyle/>
          <a:p>
            <a:r>
              <a:rPr lang="en-US" sz="2000" dirty="0"/>
              <a:t>Read the Academic </a:t>
            </a:r>
            <a:r>
              <a:rPr lang="en-US" sz="2000" dirty="0" smtClean="0"/>
              <a:t>Calendar</a:t>
            </a:r>
          </a:p>
          <a:p>
            <a:pPr marL="0" indent="0">
              <a:buNone/>
            </a:pPr>
            <a:endParaRPr lang="en-US" sz="2000" dirty="0" smtClean="0"/>
          </a:p>
          <a:p>
            <a:r>
              <a:rPr lang="en-US" sz="2000" dirty="0" smtClean="0"/>
              <a:t>Read your EMAILS!  You MUST monitor your StFX email account. </a:t>
            </a:r>
            <a:r>
              <a:rPr lang="en-US" sz="2000" dirty="0" smtClean="0">
                <a:solidFill>
                  <a:srgbClr val="FF0000"/>
                </a:solidFill>
              </a:rPr>
              <a:t>This is how most of the important communications about EVERYTHING are provided to students</a:t>
            </a:r>
            <a:r>
              <a:rPr lang="en-US" sz="2000" dirty="0" smtClean="0"/>
              <a:t>.</a:t>
            </a:r>
          </a:p>
          <a:p>
            <a:r>
              <a:rPr lang="en-US" sz="2000" dirty="0" smtClean="0"/>
              <a:t> If information is sent to you via email and you miss deadlines or violate policies because you didn’t read that information, that is on you! </a:t>
            </a:r>
          </a:p>
          <a:p>
            <a:r>
              <a:rPr lang="en-US" sz="2000" dirty="0" smtClean="0">
                <a:solidFill>
                  <a:srgbClr val="FF0000"/>
                </a:solidFill>
              </a:rPr>
              <a:t>READING YOUR EMAIL WILL BE CRITICAL THIS YEAR. CHECK IT DAILY</a:t>
            </a:r>
            <a:endParaRPr lang="en-US" sz="2000" dirty="0">
              <a:solidFill>
                <a:srgbClr val="FF0000"/>
              </a:solidFill>
            </a:endParaRPr>
          </a:p>
        </p:txBody>
      </p:sp>
    </p:spTree>
    <p:extLst>
      <p:ext uri="{BB962C8B-B14F-4D97-AF65-F5344CB8AC3E}">
        <p14:creationId xmlns:p14="http://schemas.microsoft.com/office/powerpoint/2010/main" val="3730370587"/>
      </p:ext>
    </p:extLst>
  </p:cSld>
  <p:clrMapOvr>
    <a:masterClrMapping/>
  </p:clrMapOvr>
  <p:transition spd="med"/>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a:xfrm>
            <a:off x="628650" y="788637"/>
            <a:ext cx="7886700" cy="1325563"/>
          </a:xfrm>
        </p:spPr>
        <p:txBody>
          <a:bodyPr>
            <a:normAutofit/>
          </a:bodyPr>
          <a:lstStyle/>
          <a:p>
            <a:r>
              <a:rPr lang="en-US" sz="4400" dirty="0" smtClean="0">
                <a:latin typeface="+mn-lt"/>
              </a:rPr>
              <a:t>Set yourself up for a good year</a:t>
            </a:r>
            <a:endParaRPr lang="en-US" sz="4400" dirty="0">
              <a:latin typeface="+mn-lt"/>
            </a:endParaRPr>
          </a:p>
        </p:txBody>
      </p:sp>
      <p:sp>
        <p:nvSpPr>
          <p:cNvPr id="246787" name="Rectangle 3"/>
          <p:cNvSpPr>
            <a:spLocks noGrp="1" noChangeArrowheads="1"/>
          </p:cNvSpPr>
          <p:nvPr>
            <p:ph idx="1"/>
          </p:nvPr>
        </p:nvSpPr>
        <p:spPr/>
        <p:txBody>
          <a:bodyPr>
            <a:normAutofit/>
          </a:bodyPr>
          <a:lstStyle/>
          <a:p>
            <a:r>
              <a:rPr lang="en-US" sz="2400" b="1" dirty="0" smtClean="0">
                <a:solidFill>
                  <a:srgbClr val="FF0000"/>
                </a:solidFill>
              </a:rPr>
              <a:t>Go </a:t>
            </a:r>
            <a:r>
              <a:rPr lang="en-US" sz="2400" b="1" dirty="0">
                <a:solidFill>
                  <a:srgbClr val="FF0000"/>
                </a:solidFill>
              </a:rPr>
              <a:t>to your </a:t>
            </a:r>
            <a:r>
              <a:rPr lang="en-US" sz="2400" b="1" dirty="0" smtClean="0">
                <a:solidFill>
                  <a:srgbClr val="FF0000"/>
                </a:solidFill>
              </a:rPr>
              <a:t>classes </a:t>
            </a:r>
            <a:r>
              <a:rPr lang="en-US" sz="1800" b="1" dirty="0" smtClean="0">
                <a:solidFill>
                  <a:srgbClr val="FF0000"/>
                </a:solidFill>
              </a:rPr>
              <a:t>(and try to take some time today to go find your classrooms for tomorrow morning!)</a:t>
            </a:r>
          </a:p>
          <a:p>
            <a:r>
              <a:rPr lang="en-US" sz="1800" b="1" dirty="0" smtClean="0"/>
              <a:t>If you cannot get to your class you are still responsible for knowing what material was delivered in that class. You need to find someone (a classmate, your professor) who will be able to give you that material. </a:t>
            </a:r>
          </a:p>
          <a:p>
            <a:r>
              <a:rPr lang="en-US" sz="1800" b="1" dirty="0" smtClean="0"/>
              <a:t>If you miss more than a class here or there you need to let </a:t>
            </a:r>
            <a:r>
              <a:rPr lang="en-US" sz="1800" b="1" dirty="0" smtClean="0">
                <a:solidFill>
                  <a:srgbClr val="FF0000"/>
                </a:solidFill>
              </a:rPr>
              <a:t>either Dr. </a:t>
            </a:r>
            <a:r>
              <a:rPr lang="en-US" sz="1800" b="1" dirty="0" err="1" smtClean="0">
                <a:solidFill>
                  <a:srgbClr val="FF0000"/>
                </a:solidFill>
              </a:rPr>
              <a:t>Belliveau</a:t>
            </a:r>
            <a:r>
              <a:rPr lang="en-US" sz="1800" b="1" dirty="0" smtClean="0">
                <a:solidFill>
                  <a:srgbClr val="FF0000"/>
                </a:solidFill>
              </a:rPr>
              <a:t> or I </a:t>
            </a:r>
            <a:r>
              <a:rPr lang="en-US" sz="1800" b="1" dirty="0" smtClean="0"/>
              <a:t>know </a:t>
            </a:r>
            <a:r>
              <a:rPr lang="en-US" sz="1800" b="1" dirty="0" smtClean="0"/>
              <a:t>why. Your professors are asked to report students who are missing classes to me, and if they do, then </a:t>
            </a:r>
            <a:r>
              <a:rPr lang="en-US" sz="1800" b="1" dirty="0" smtClean="0">
                <a:solidFill>
                  <a:srgbClr val="FF0000"/>
                </a:solidFill>
              </a:rPr>
              <a:t>we </a:t>
            </a:r>
            <a:r>
              <a:rPr lang="en-US" sz="1800" b="1" dirty="0" smtClean="0">
                <a:solidFill>
                  <a:srgbClr val="FF0000"/>
                </a:solidFill>
              </a:rPr>
              <a:t>are </a:t>
            </a:r>
            <a:r>
              <a:rPr lang="en-US" sz="1800" b="1" dirty="0" smtClean="0">
                <a:solidFill>
                  <a:srgbClr val="FF0000"/>
                </a:solidFill>
              </a:rPr>
              <a:t>going to have a conversation about why you aren’t going to your classes. </a:t>
            </a:r>
            <a:endParaRPr lang="en-US" sz="1800" b="1" dirty="0">
              <a:solidFill>
                <a:srgbClr val="FF0000"/>
              </a:solidFill>
            </a:endParaRPr>
          </a:p>
        </p:txBody>
      </p:sp>
    </p:spTree>
    <p:extLst>
      <p:ext uri="{BB962C8B-B14F-4D97-AF65-F5344CB8AC3E}">
        <p14:creationId xmlns:p14="http://schemas.microsoft.com/office/powerpoint/2010/main" val="654625095"/>
      </p:ext>
    </p:extLst>
  </p:cSld>
  <p:clrMapOvr>
    <a:masterClrMapping/>
  </p:clrMapOvr>
  <p:transition spd="med"/>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2"/>
          <p:cNvSpPr>
            <a:spLocks noGrp="1" noChangeArrowheads="1"/>
          </p:cNvSpPr>
          <p:nvPr>
            <p:ph type="title"/>
          </p:nvPr>
        </p:nvSpPr>
        <p:spPr>
          <a:xfrm>
            <a:off x="628650" y="788635"/>
            <a:ext cx="7886700" cy="1325563"/>
          </a:xfrm>
        </p:spPr>
        <p:txBody>
          <a:bodyPr>
            <a:normAutofit/>
          </a:bodyPr>
          <a:lstStyle/>
          <a:p>
            <a:r>
              <a:rPr lang="en-US" sz="4000" dirty="0" smtClean="0">
                <a:latin typeface="+mn-lt"/>
              </a:rPr>
              <a:t>Set yourself up for a good year</a:t>
            </a:r>
            <a:endParaRPr lang="en-US" sz="4000" dirty="0">
              <a:latin typeface="+mn-lt"/>
            </a:endParaRPr>
          </a:p>
        </p:txBody>
      </p:sp>
      <p:sp>
        <p:nvSpPr>
          <p:cNvPr id="303107" name="Rectangle 3"/>
          <p:cNvSpPr>
            <a:spLocks noGrp="1" noChangeArrowheads="1"/>
          </p:cNvSpPr>
          <p:nvPr>
            <p:ph idx="1"/>
          </p:nvPr>
        </p:nvSpPr>
        <p:spPr>
          <a:xfrm>
            <a:off x="628650" y="2047006"/>
            <a:ext cx="7886700" cy="4351338"/>
          </a:xfrm>
        </p:spPr>
        <p:txBody>
          <a:bodyPr>
            <a:normAutofit/>
          </a:bodyPr>
          <a:lstStyle/>
          <a:p>
            <a:r>
              <a:rPr lang="en-US" sz="2000" dirty="0" smtClean="0"/>
              <a:t>Before classes start tomorrow look at your schedule! If you are taking online courses make sure you know how much time you have between your face to face classes and your online classes. </a:t>
            </a:r>
          </a:p>
          <a:p>
            <a:r>
              <a:rPr lang="en-US" sz="2000" dirty="0" smtClean="0"/>
              <a:t>If you only have 10 minutes between the end of a face to face class and the start on an online class then </a:t>
            </a:r>
            <a:r>
              <a:rPr lang="en-US" sz="2000" dirty="0" smtClean="0">
                <a:solidFill>
                  <a:srgbClr val="FF0000"/>
                </a:solidFill>
              </a:rPr>
              <a:t>you need to know where you can find a place to sit to be “in” your online course when it starts. </a:t>
            </a:r>
          </a:p>
          <a:p>
            <a:r>
              <a:rPr lang="en-US" sz="2000" dirty="0" smtClean="0"/>
              <a:t>There are rooms and quiet spaces in the </a:t>
            </a:r>
            <a:r>
              <a:rPr lang="en-US" sz="2000" dirty="0" smtClean="0">
                <a:solidFill>
                  <a:srgbClr val="FF0000"/>
                </a:solidFill>
              </a:rPr>
              <a:t>library</a:t>
            </a:r>
            <a:r>
              <a:rPr lang="en-US" sz="2000" dirty="0" smtClean="0"/>
              <a:t>, in the </a:t>
            </a:r>
            <a:r>
              <a:rPr lang="en-US" sz="2000" dirty="0" smtClean="0">
                <a:solidFill>
                  <a:srgbClr val="FF0000"/>
                </a:solidFill>
              </a:rPr>
              <a:t>Schwartz building</a:t>
            </a:r>
            <a:r>
              <a:rPr lang="en-US" sz="2000" dirty="0" smtClean="0"/>
              <a:t>, and in </a:t>
            </a:r>
            <a:r>
              <a:rPr lang="en-US" sz="2000" dirty="0" smtClean="0">
                <a:solidFill>
                  <a:srgbClr val="FF0000"/>
                </a:solidFill>
              </a:rPr>
              <a:t>most other buildings </a:t>
            </a:r>
            <a:r>
              <a:rPr lang="en-US" sz="2000" dirty="0" smtClean="0"/>
              <a:t>where you will be able to sit to take part in your online classes if you don’t have time to make it back to your residence room or apartment/house between classes</a:t>
            </a:r>
            <a:r>
              <a:rPr lang="en-US" sz="2000" dirty="0" smtClean="0">
                <a:solidFill>
                  <a:srgbClr val="FF0000"/>
                </a:solidFill>
              </a:rPr>
              <a:t>. </a:t>
            </a:r>
          </a:p>
        </p:txBody>
      </p:sp>
    </p:spTree>
  </p:cSld>
  <p:clrMapOvr>
    <a:masterClrMapping/>
  </p:clrMapOvr>
  <p:transition spd="med"/>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2"/>
          <p:cNvSpPr>
            <a:spLocks noGrp="1" noChangeArrowheads="1"/>
          </p:cNvSpPr>
          <p:nvPr>
            <p:ph type="title"/>
          </p:nvPr>
        </p:nvSpPr>
        <p:spPr>
          <a:xfrm>
            <a:off x="628650" y="788635"/>
            <a:ext cx="7886700" cy="1325563"/>
          </a:xfrm>
        </p:spPr>
        <p:txBody>
          <a:bodyPr>
            <a:normAutofit/>
          </a:bodyPr>
          <a:lstStyle/>
          <a:p>
            <a:r>
              <a:rPr lang="en-US" sz="4000" dirty="0" smtClean="0">
                <a:latin typeface="+mn-lt"/>
              </a:rPr>
              <a:t>Set yourself up for a good year</a:t>
            </a:r>
            <a:endParaRPr lang="en-US" sz="4000" dirty="0">
              <a:latin typeface="+mn-lt"/>
            </a:endParaRPr>
          </a:p>
        </p:txBody>
      </p:sp>
      <p:sp>
        <p:nvSpPr>
          <p:cNvPr id="303107" name="Rectangle 3"/>
          <p:cNvSpPr>
            <a:spLocks noGrp="1" noChangeArrowheads="1"/>
          </p:cNvSpPr>
          <p:nvPr>
            <p:ph idx="1"/>
          </p:nvPr>
        </p:nvSpPr>
        <p:spPr>
          <a:xfrm>
            <a:off x="628650" y="2047006"/>
            <a:ext cx="7886700" cy="4351338"/>
          </a:xfrm>
        </p:spPr>
        <p:txBody>
          <a:bodyPr>
            <a:normAutofit/>
          </a:bodyPr>
          <a:lstStyle/>
          <a:p>
            <a:r>
              <a:rPr lang="en-US" sz="2000" dirty="0" smtClean="0"/>
              <a:t>ON YOUR FIRST DAY OF CLASSES:</a:t>
            </a:r>
          </a:p>
          <a:p>
            <a:r>
              <a:rPr lang="en-US" sz="2000" dirty="0" smtClean="0"/>
              <a:t>You will receive course outlines (syllabi) with important dates for assignments that are due throughout the course. Pay attention to these dates! Know what is expected of you and when you are expected to complete your work. </a:t>
            </a:r>
          </a:p>
          <a:p>
            <a:r>
              <a:rPr lang="en-US" sz="2000" dirty="0" smtClean="0"/>
              <a:t>Your courses will have a Moodle Page associated with them. Your professors will use Moodle differently, so make sure you know, for each class, what is being posted on Moodle (or possibly on other LMS)</a:t>
            </a:r>
          </a:p>
          <a:p>
            <a:r>
              <a:rPr lang="en-US" sz="2000" dirty="0" smtClean="0"/>
              <a:t>Textbooks – not a bad idea to go to the Campus Store after first class (used texts are around, but be aware that  some are old editions). We also have a textbook buyback program. Check to see if your course uses one of these books! </a:t>
            </a:r>
            <a:r>
              <a:rPr lang="en-US" sz="2000" dirty="0" smtClean="0">
                <a:solidFill>
                  <a:srgbClr val="FF0000"/>
                </a:solidFill>
              </a:rPr>
              <a:t>Many texts this year are e-texts which will be a new thing for a lot of us</a:t>
            </a:r>
          </a:p>
        </p:txBody>
      </p:sp>
    </p:spTree>
    <p:extLst>
      <p:ext uri="{BB962C8B-B14F-4D97-AF65-F5344CB8AC3E}">
        <p14:creationId xmlns:p14="http://schemas.microsoft.com/office/powerpoint/2010/main" val="2569894535"/>
      </p:ext>
    </p:extLst>
  </p:cSld>
  <p:clrMapOvr>
    <a:masterClrMapping/>
  </p:clrMapOvr>
  <p:transition spd="med"/>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2082" name="Rectangle 2"/>
          <p:cNvSpPr>
            <a:spLocks noGrp="1" noChangeArrowheads="1"/>
          </p:cNvSpPr>
          <p:nvPr>
            <p:ph type="title"/>
          </p:nvPr>
        </p:nvSpPr>
        <p:spPr>
          <a:xfrm>
            <a:off x="638275" y="798254"/>
            <a:ext cx="7886700" cy="1325563"/>
          </a:xfrm>
        </p:spPr>
        <p:txBody>
          <a:bodyPr>
            <a:normAutofit/>
          </a:bodyPr>
          <a:lstStyle/>
          <a:p>
            <a:r>
              <a:rPr lang="en-US" sz="3200" dirty="0"/>
              <a:t>Your Classes</a:t>
            </a:r>
          </a:p>
        </p:txBody>
      </p:sp>
      <p:sp>
        <p:nvSpPr>
          <p:cNvPr id="302083" name="Rectangle 3"/>
          <p:cNvSpPr>
            <a:spLocks noGrp="1" noChangeArrowheads="1"/>
          </p:cNvSpPr>
          <p:nvPr>
            <p:ph idx="1"/>
          </p:nvPr>
        </p:nvSpPr>
        <p:spPr>
          <a:xfrm>
            <a:off x="685800" y="1465027"/>
            <a:ext cx="8018463" cy="4888097"/>
          </a:xfrm>
        </p:spPr>
        <p:txBody>
          <a:bodyPr>
            <a:normAutofit fontScale="92500" lnSpcReduction="10000"/>
          </a:bodyPr>
          <a:lstStyle/>
          <a:p>
            <a:pPr marL="0" indent="0">
              <a:buNone/>
            </a:pPr>
            <a:endParaRPr lang="en-US" dirty="0" smtClean="0"/>
          </a:p>
          <a:p>
            <a:r>
              <a:rPr lang="en-US" sz="2400" dirty="0" smtClean="0"/>
              <a:t>Go </a:t>
            </a:r>
            <a:r>
              <a:rPr lang="en-US" sz="2400" dirty="0"/>
              <a:t>to all </a:t>
            </a:r>
            <a:r>
              <a:rPr lang="en-US" sz="2400" dirty="0" smtClean="0"/>
              <a:t>lectures—and participate. Ask questions!</a:t>
            </a:r>
            <a:endParaRPr lang="en-US" sz="2400" dirty="0"/>
          </a:p>
          <a:p>
            <a:r>
              <a:rPr lang="en-US" sz="2400" dirty="0" smtClean="0"/>
              <a:t>Be prepared for your classes</a:t>
            </a:r>
          </a:p>
          <a:p>
            <a:r>
              <a:rPr lang="en-US" sz="2400" dirty="0" smtClean="0"/>
              <a:t>Access your course’s Moodle page</a:t>
            </a:r>
            <a:endParaRPr lang="en-US" sz="2400" dirty="0"/>
          </a:p>
          <a:p>
            <a:r>
              <a:rPr lang="en-US" sz="2400" dirty="0"/>
              <a:t>Read your Course </a:t>
            </a:r>
            <a:r>
              <a:rPr lang="en-US" sz="2400" dirty="0" smtClean="0"/>
              <a:t>syllabi—they are like a contract between your professor and yourself</a:t>
            </a:r>
            <a:endParaRPr lang="en-US" sz="2400" dirty="0"/>
          </a:p>
          <a:p>
            <a:r>
              <a:rPr lang="en-US" sz="2400" dirty="0"/>
              <a:t>Know when your assignments are </a:t>
            </a:r>
            <a:r>
              <a:rPr lang="en-US" sz="2400" dirty="0" smtClean="0"/>
              <a:t>due </a:t>
            </a:r>
          </a:p>
          <a:p>
            <a:r>
              <a:rPr lang="en-US" sz="2400" dirty="0" smtClean="0"/>
              <a:t>Do </a:t>
            </a:r>
            <a:r>
              <a:rPr lang="en-US" sz="2400" dirty="0"/>
              <a:t>your assigned readings and </a:t>
            </a:r>
            <a:r>
              <a:rPr lang="en-US" sz="2400" dirty="0" smtClean="0"/>
              <a:t>homework </a:t>
            </a:r>
            <a:r>
              <a:rPr lang="en-US" sz="2400" dirty="0"/>
              <a:t>and </a:t>
            </a:r>
            <a:r>
              <a:rPr lang="en-US" sz="2400" dirty="0">
                <a:solidFill>
                  <a:srgbClr val="FF0000"/>
                </a:solidFill>
              </a:rPr>
              <a:t>make sure you understand what your professors are asking you to do before you hand </a:t>
            </a:r>
            <a:r>
              <a:rPr lang="en-US" sz="2400" dirty="0" smtClean="0">
                <a:solidFill>
                  <a:srgbClr val="FF0000"/>
                </a:solidFill>
              </a:rPr>
              <a:t>in your assignments. </a:t>
            </a:r>
            <a:r>
              <a:rPr lang="en-US" sz="2400" dirty="0">
                <a:solidFill>
                  <a:srgbClr val="FF0000"/>
                </a:solidFill>
              </a:rPr>
              <a:t>Don’t just hope you get it </a:t>
            </a:r>
            <a:r>
              <a:rPr lang="en-US" sz="2400" dirty="0" smtClean="0">
                <a:solidFill>
                  <a:srgbClr val="FF0000"/>
                </a:solidFill>
              </a:rPr>
              <a:t>right!</a:t>
            </a:r>
            <a:endParaRPr lang="en-US" sz="2400" dirty="0" smtClean="0"/>
          </a:p>
          <a:p>
            <a:r>
              <a:rPr lang="en-US" sz="2400" dirty="0" smtClean="0"/>
              <a:t>Visit </a:t>
            </a:r>
            <a:r>
              <a:rPr lang="en-US" sz="2400" dirty="0"/>
              <a:t>your Instructor </a:t>
            </a:r>
            <a:r>
              <a:rPr lang="en-US" sz="2400" dirty="0">
                <a:solidFill>
                  <a:srgbClr val="FF0000"/>
                </a:solidFill>
              </a:rPr>
              <a:t>before</a:t>
            </a:r>
            <a:r>
              <a:rPr lang="en-US" sz="2400" dirty="0"/>
              <a:t> a problem </a:t>
            </a:r>
            <a:r>
              <a:rPr lang="en-US" sz="2400" dirty="0" smtClean="0"/>
              <a:t>arises: your professors are required to be available for help. They must all hold </a:t>
            </a:r>
            <a:r>
              <a:rPr lang="en-US" sz="2400" dirty="0" smtClean="0">
                <a:solidFill>
                  <a:srgbClr val="FF0000"/>
                </a:solidFill>
              </a:rPr>
              <a:t>office hours </a:t>
            </a:r>
            <a:r>
              <a:rPr lang="en-US" sz="2400" dirty="0" smtClean="0"/>
              <a:t>when they will be available each week to speak with you. </a:t>
            </a:r>
            <a:r>
              <a:rPr lang="en-US" sz="2400" dirty="0" smtClean="0">
                <a:solidFill>
                  <a:srgbClr val="FF0000"/>
                </a:solidFill>
              </a:rPr>
              <a:t>This term all office hours are VIRTUAL</a:t>
            </a:r>
            <a:endParaRPr lang="en-US" sz="2400" dirty="0">
              <a:solidFill>
                <a:srgbClr val="FF0000"/>
              </a:solidFill>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0034" name="Rectangle 2"/>
          <p:cNvSpPr>
            <a:spLocks noGrp="1" noChangeArrowheads="1"/>
          </p:cNvSpPr>
          <p:nvPr>
            <p:ph type="title"/>
          </p:nvPr>
        </p:nvSpPr>
        <p:spPr>
          <a:xfrm>
            <a:off x="628650" y="788637"/>
            <a:ext cx="7886700" cy="1325563"/>
          </a:xfrm>
        </p:spPr>
        <p:txBody>
          <a:bodyPr>
            <a:normAutofit/>
          </a:bodyPr>
          <a:lstStyle/>
          <a:p>
            <a:r>
              <a:rPr lang="en-US" sz="4400" dirty="0">
                <a:latin typeface="+mn-lt"/>
              </a:rPr>
              <a:t>Set yourself up for a good year</a:t>
            </a:r>
          </a:p>
        </p:txBody>
      </p:sp>
      <p:sp>
        <p:nvSpPr>
          <p:cNvPr id="300035" name="Rectangle 3"/>
          <p:cNvSpPr>
            <a:spLocks noGrp="1" noChangeArrowheads="1"/>
          </p:cNvSpPr>
          <p:nvPr>
            <p:ph idx="1"/>
          </p:nvPr>
        </p:nvSpPr>
        <p:spPr>
          <a:xfrm>
            <a:off x="628650" y="1729369"/>
            <a:ext cx="7886700" cy="4351338"/>
          </a:xfrm>
        </p:spPr>
        <p:txBody>
          <a:bodyPr/>
          <a:lstStyle/>
          <a:p>
            <a:r>
              <a:rPr lang="en-US" sz="2400" b="1" dirty="0" smtClean="0">
                <a:solidFill>
                  <a:srgbClr val="FF0000"/>
                </a:solidFill>
              </a:rPr>
              <a:t>Budget </a:t>
            </a:r>
            <a:r>
              <a:rPr lang="en-US" sz="2400" b="1" dirty="0">
                <a:solidFill>
                  <a:srgbClr val="FF0000"/>
                </a:solidFill>
              </a:rPr>
              <a:t>your time: </a:t>
            </a:r>
            <a:r>
              <a:rPr lang="en-US" sz="2400" b="1" dirty="0" smtClean="0">
                <a:solidFill>
                  <a:srgbClr val="FF0000"/>
                </a:solidFill>
              </a:rPr>
              <a:t>Being a University student is like having a </a:t>
            </a:r>
            <a:r>
              <a:rPr lang="en-US" sz="2400" b="1" dirty="0">
                <a:solidFill>
                  <a:srgbClr val="FF0000"/>
                </a:solidFill>
              </a:rPr>
              <a:t>full time </a:t>
            </a:r>
            <a:r>
              <a:rPr lang="en-US" sz="2400" b="1" dirty="0" smtClean="0">
                <a:solidFill>
                  <a:srgbClr val="FF0000"/>
                </a:solidFill>
              </a:rPr>
              <a:t>job</a:t>
            </a:r>
          </a:p>
          <a:p>
            <a:r>
              <a:rPr lang="en-US" sz="2400" b="1" dirty="0" smtClean="0">
                <a:solidFill>
                  <a:srgbClr val="FF0000"/>
                </a:solidFill>
              </a:rPr>
              <a:t>If you treat it like a full time job you will </a:t>
            </a:r>
            <a:r>
              <a:rPr lang="en-US" sz="2400" b="1" dirty="0" smtClean="0">
                <a:solidFill>
                  <a:srgbClr val="FF0000"/>
                </a:solidFill>
              </a:rPr>
              <a:t>have </a:t>
            </a:r>
            <a:r>
              <a:rPr lang="en-US" sz="2400" b="1" dirty="0" smtClean="0">
                <a:solidFill>
                  <a:srgbClr val="FF0000"/>
                </a:solidFill>
              </a:rPr>
              <a:t>time to fit everything you want/need to do into your days and weeks</a:t>
            </a:r>
          </a:p>
          <a:p>
            <a:pPr marL="0" indent="0">
              <a:buNone/>
            </a:pPr>
            <a:endParaRPr lang="en-US" sz="2400" b="1" dirty="0" smtClean="0">
              <a:solidFill>
                <a:srgbClr val="FF0000"/>
              </a:solidFill>
            </a:endParaRPr>
          </a:p>
          <a:p>
            <a:pPr marL="0" indent="0">
              <a:buNone/>
            </a:pPr>
            <a:endParaRPr lang="en-US" sz="2400" b="1" dirty="0">
              <a:solidFill>
                <a:srgbClr val="FF0000"/>
              </a:solidFill>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7986" name="Picture 2"/>
          <p:cNvPicPr>
            <a:picLocks noChangeAspect="1" noChangeArrowheads="1"/>
          </p:cNvPicPr>
          <p:nvPr/>
        </p:nvPicPr>
        <p:blipFill>
          <a:blip r:embed="rId3">
            <a:extLst>
              <a:ext uri="{28A0092B-C50C-407E-A947-70E740481C1C}">
                <a14:useLocalDpi xmlns:a14="http://schemas.microsoft.com/office/drawing/2010/main" val="0"/>
              </a:ext>
            </a:extLst>
          </a:blip>
          <a:srcRect b="23190"/>
          <a:stretch>
            <a:fillRect/>
          </a:stretch>
        </p:blipFill>
        <p:spPr bwMode="auto">
          <a:xfrm>
            <a:off x="-2775" y="1564473"/>
            <a:ext cx="4591050" cy="5289550"/>
          </a:xfrm>
          <a:prstGeom prst="rect">
            <a:avLst/>
          </a:prstGeom>
          <a:noFill/>
          <a:extLst>
            <a:ext uri="{909E8E84-426E-40dd-AFC4-6F175D3DCCD1}">
              <a14:hiddenFill xmlns="" xmlns:a14="http://schemas.microsoft.com/office/drawing/2010/main">
                <a:solidFill>
                  <a:srgbClr val="FFFFFF"/>
                </a:solidFill>
              </a14:hiddenFill>
            </a:ext>
          </a:extLst>
        </p:spPr>
      </p:pic>
      <p:sp>
        <p:nvSpPr>
          <p:cNvPr id="297988" name="Rectangle 4"/>
          <p:cNvSpPr>
            <a:spLocks noGrp="1" noChangeArrowheads="1"/>
          </p:cNvSpPr>
          <p:nvPr>
            <p:ph type="title"/>
          </p:nvPr>
        </p:nvSpPr>
        <p:spPr>
          <a:xfrm>
            <a:off x="628650" y="596131"/>
            <a:ext cx="7886700" cy="1325563"/>
          </a:xfrm>
        </p:spPr>
        <p:txBody>
          <a:bodyPr/>
          <a:lstStyle/>
          <a:p>
            <a:r>
              <a:rPr lang="en-US" dirty="0"/>
              <a:t>Typical Weekly Time Commitments</a:t>
            </a:r>
          </a:p>
        </p:txBody>
      </p:sp>
      <p:sp>
        <p:nvSpPr>
          <p:cNvPr id="297989" name="Rectangle 5"/>
          <p:cNvSpPr>
            <a:spLocks noGrp="1" noChangeArrowheads="1"/>
          </p:cNvSpPr>
          <p:nvPr>
            <p:ph sz="half" idx="2"/>
          </p:nvPr>
        </p:nvSpPr>
        <p:spPr>
          <a:xfrm>
            <a:off x="4770438" y="1594889"/>
            <a:ext cx="3933825" cy="4710113"/>
          </a:xfrm>
        </p:spPr>
        <p:txBody>
          <a:bodyPr/>
          <a:lstStyle/>
          <a:p>
            <a:r>
              <a:rPr lang="en-US" sz="2400" b="1" dirty="0" smtClean="0"/>
              <a:t>In first year courses:</a:t>
            </a:r>
          </a:p>
          <a:p>
            <a:r>
              <a:rPr lang="en-US" sz="2400" dirty="0" smtClean="0"/>
              <a:t>3  </a:t>
            </a:r>
            <a:r>
              <a:rPr lang="en-US" sz="2400" dirty="0" err="1" smtClean="0"/>
              <a:t>hrs</a:t>
            </a:r>
            <a:r>
              <a:rPr lang="en-US" sz="2400" dirty="0" smtClean="0"/>
              <a:t> </a:t>
            </a:r>
            <a:r>
              <a:rPr lang="en-US" sz="2400" dirty="0"/>
              <a:t>of </a:t>
            </a:r>
            <a:r>
              <a:rPr lang="en-US" sz="2400" dirty="0" smtClean="0"/>
              <a:t>lectures/class/week</a:t>
            </a:r>
            <a:endParaRPr lang="en-US" sz="2400" dirty="0"/>
          </a:p>
          <a:p>
            <a:r>
              <a:rPr lang="en-US" sz="2400" dirty="0"/>
              <a:t>6</a:t>
            </a:r>
            <a:r>
              <a:rPr lang="en-US" sz="2400" dirty="0" smtClean="0"/>
              <a:t> </a:t>
            </a:r>
            <a:r>
              <a:rPr lang="en-US" sz="2400" dirty="0"/>
              <a:t>hours study/lecture </a:t>
            </a:r>
            <a:r>
              <a:rPr lang="en-US" sz="2400" dirty="0" smtClean="0"/>
              <a:t>preparation/class/week</a:t>
            </a:r>
          </a:p>
          <a:p>
            <a:r>
              <a:rPr lang="en-US" sz="2400" dirty="0" smtClean="0"/>
              <a:t>Science courses with labs have additional class and prep time</a:t>
            </a:r>
            <a:endParaRPr lang="en-US" sz="2400" dirty="0"/>
          </a:p>
          <a:p>
            <a:r>
              <a:rPr lang="en-US" sz="2400" dirty="0" smtClean="0"/>
              <a:t>FULL COURSE LOAD can take up to 60-70 </a:t>
            </a:r>
            <a:r>
              <a:rPr lang="en-US" sz="2400" dirty="0"/>
              <a:t>hours</a:t>
            </a:r>
            <a:r>
              <a:rPr lang="en-US" sz="2400" dirty="0" smtClean="0"/>
              <a:t>!</a:t>
            </a:r>
            <a:r>
              <a:rPr lang="en-US" sz="2400" dirty="0"/>
              <a:t> </a:t>
            </a:r>
            <a:endParaRPr lang="en-US" sz="2000" dirty="0" smtClean="0"/>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a:xfrm>
            <a:off x="628650" y="586506"/>
            <a:ext cx="7886700" cy="1325563"/>
          </a:xfrm>
        </p:spPr>
        <p:txBody>
          <a:bodyPr>
            <a:normAutofit/>
          </a:bodyPr>
          <a:lstStyle/>
          <a:p>
            <a:r>
              <a:rPr lang="en-US" sz="4800" b="1" dirty="0" smtClean="0"/>
              <a:t>Faculties of Arts and Science</a:t>
            </a:r>
            <a:endParaRPr lang="en-US" sz="4800" b="1" dirty="0"/>
          </a:p>
        </p:txBody>
      </p:sp>
      <p:sp>
        <p:nvSpPr>
          <p:cNvPr id="246787" name="Rectangle 3"/>
          <p:cNvSpPr>
            <a:spLocks noGrp="1" noChangeArrowheads="1"/>
          </p:cNvSpPr>
          <p:nvPr>
            <p:ph idx="1"/>
          </p:nvPr>
        </p:nvSpPr>
        <p:spPr/>
        <p:txBody>
          <a:bodyPr>
            <a:normAutofit/>
          </a:bodyPr>
          <a:lstStyle/>
          <a:p>
            <a:r>
              <a:rPr lang="en-CA" sz="2800" b="1" dirty="0" smtClean="0"/>
              <a:t>About the People in your faculties</a:t>
            </a:r>
          </a:p>
          <a:p>
            <a:pPr marL="457200" lvl="1" indent="0">
              <a:buNone/>
            </a:pPr>
            <a:endParaRPr lang="en-CA" sz="2800" dirty="0" smtClean="0"/>
          </a:p>
          <a:p>
            <a:pPr lvl="1"/>
            <a:r>
              <a:rPr lang="en-CA" sz="2800" dirty="0" smtClean="0"/>
              <a:t>Award winning teachers and support staff who care for your well-being and your academic and personal growth. Our job is to provide you with an exceptional academic experience inside and outside of the classroom. </a:t>
            </a:r>
          </a:p>
          <a:p>
            <a:pPr lvl="1"/>
            <a:endParaRPr lang="en-CA" sz="2800" dirty="0"/>
          </a:p>
          <a:p>
            <a:pPr lvl="1"/>
            <a:r>
              <a:rPr lang="en-CA" sz="2800" dirty="0" smtClean="0"/>
              <a:t>We have been doing this since 1853</a:t>
            </a:r>
          </a:p>
          <a:p>
            <a:pPr marL="342900" lvl="1" indent="0">
              <a:buNone/>
            </a:pPr>
            <a:endParaRPr lang="en-CA" sz="1600" dirty="0"/>
          </a:p>
          <a:p>
            <a:pPr marL="457200" lvl="1" indent="0">
              <a:buNone/>
            </a:pPr>
            <a:endParaRPr lang="en-CA" sz="1600" dirty="0"/>
          </a:p>
        </p:txBody>
      </p:sp>
    </p:spTree>
    <p:extLst>
      <p:ext uri="{BB962C8B-B14F-4D97-AF65-F5344CB8AC3E}">
        <p14:creationId xmlns:p14="http://schemas.microsoft.com/office/powerpoint/2010/main" val="4232496441"/>
      </p:ext>
    </p:extLst>
  </p:cSld>
  <p:clrMapOvr>
    <a:masterClrMapping/>
  </p:clrMapOvr>
  <p:transition spd="med"/>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7986" name="Picture 2"/>
          <p:cNvPicPr>
            <a:picLocks noChangeAspect="1" noChangeArrowheads="1"/>
          </p:cNvPicPr>
          <p:nvPr/>
        </p:nvPicPr>
        <p:blipFill>
          <a:blip r:embed="rId3">
            <a:extLst>
              <a:ext uri="{28A0092B-C50C-407E-A947-70E740481C1C}">
                <a14:useLocalDpi xmlns:a14="http://schemas.microsoft.com/office/drawing/2010/main" val="0"/>
              </a:ext>
            </a:extLst>
          </a:blip>
          <a:srcRect b="23190"/>
          <a:stretch>
            <a:fillRect/>
          </a:stretch>
        </p:blipFill>
        <p:spPr bwMode="auto">
          <a:xfrm>
            <a:off x="6854" y="1574100"/>
            <a:ext cx="4591050" cy="5289550"/>
          </a:xfrm>
          <a:prstGeom prst="rect">
            <a:avLst/>
          </a:prstGeom>
          <a:noFill/>
          <a:extLst>
            <a:ext uri="{909E8E84-426E-40dd-AFC4-6F175D3DCCD1}">
              <a14:hiddenFill xmlns="" xmlns:a14="http://schemas.microsoft.com/office/drawing/2010/main">
                <a:solidFill>
                  <a:srgbClr val="FFFFFF"/>
                </a:solidFill>
              </a14:hiddenFill>
            </a:ext>
          </a:extLst>
        </p:spPr>
      </p:pic>
      <p:sp>
        <p:nvSpPr>
          <p:cNvPr id="297988" name="Rectangle 4"/>
          <p:cNvSpPr>
            <a:spLocks noGrp="1" noChangeArrowheads="1"/>
          </p:cNvSpPr>
          <p:nvPr>
            <p:ph type="title"/>
          </p:nvPr>
        </p:nvSpPr>
        <p:spPr>
          <a:xfrm>
            <a:off x="628650" y="548007"/>
            <a:ext cx="7886700" cy="1325563"/>
          </a:xfrm>
        </p:spPr>
        <p:txBody>
          <a:bodyPr/>
          <a:lstStyle/>
          <a:p>
            <a:r>
              <a:rPr lang="en-US" dirty="0"/>
              <a:t>Typical Weekly Time Commitments</a:t>
            </a:r>
          </a:p>
        </p:txBody>
      </p:sp>
      <p:sp>
        <p:nvSpPr>
          <p:cNvPr id="297989" name="Rectangle 5"/>
          <p:cNvSpPr>
            <a:spLocks noGrp="1" noChangeArrowheads="1"/>
          </p:cNvSpPr>
          <p:nvPr>
            <p:ph sz="half" idx="2"/>
          </p:nvPr>
        </p:nvSpPr>
        <p:spPr>
          <a:xfrm>
            <a:off x="4770438" y="1594890"/>
            <a:ext cx="3933825" cy="4710113"/>
          </a:xfrm>
        </p:spPr>
        <p:txBody>
          <a:bodyPr>
            <a:normAutofit/>
          </a:bodyPr>
          <a:lstStyle/>
          <a:p>
            <a:r>
              <a:rPr lang="en-US" sz="2400" dirty="0" smtClean="0">
                <a:solidFill>
                  <a:srgbClr val="FF0000"/>
                </a:solidFill>
              </a:rPr>
              <a:t>about 100 </a:t>
            </a:r>
            <a:r>
              <a:rPr lang="en-US" sz="2400" dirty="0" smtClean="0">
                <a:solidFill>
                  <a:srgbClr val="FF0000"/>
                </a:solidFill>
              </a:rPr>
              <a:t>hours/week </a:t>
            </a:r>
            <a:r>
              <a:rPr lang="en-US" sz="2400" dirty="0">
                <a:solidFill>
                  <a:srgbClr val="FF0000"/>
                </a:solidFill>
              </a:rPr>
              <a:t>“free” wakeful </a:t>
            </a:r>
            <a:r>
              <a:rPr lang="en-US" sz="2400" dirty="0" smtClean="0">
                <a:solidFill>
                  <a:srgbClr val="FF0000"/>
                </a:solidFill>
              </a:rPr>
              <a:t>time </a:t>
            </a:r>
          </a:p>
          <a:p>
            <a:r>
              <a:rPr lang="en-US" sz="2400" dirty="0" smtClean="0"/>
              <a:t>YOU CAN AND SHOULD BE ABLE TO GET 7-8 hours of sleep a night if you plan your days properly. </a:t>
            </a:r>
            <a:endParaRPr lang="en-US" sz="2400" dirty="0" smtClean="0"/>
          </a:p>
          <a:p>
            <a:r>
              <a:rPr lang="en-US" sz="2400" dirty="0" smtClean="0"/>
              <a:t>SLEEPING</a:t>
            </a:r>
            <a:r>
              <a:rPr lang="en-US" sz="2400" dirty="0" smtClean="0">
                <a:solidFill>
                  <a:srgbClr val="FF0000"/>
                </a:solidFill>
              </a:rPr>
              <a:t> </a:t>
            </a:r>
            <a:r>
              <a:rPr lang="en-US" sz="2400" dirty="0" smtClean="0">
                <a:solidFill>
                  <a:srgbClr val="FF0000"/>
                </a:solidFill>
              </a:rPr>
              <a:t>AT NIGHT </a:t>
            </a:r>
            <a:r>
              <a:rPr lang="en-US" sz="2400" dirty="0" smtClean="0"/>
              <a:t>IS IMPORTANT</a:t>
            </a:r>
            <a:r>
              <a:rPr lang="en-US" sz="2400" dirty="0" smtClean="0">
                <a:solidFill>
                  <a:srgbClr val="FF0000"/>
                </a:solidFill>
              </a:rPr>
              <a:t> </a:t>
            </a:r>
            <a:r>
              <a:rPr lang="en-US" sz="2400" dirty="0" smtClean="0"/>
              <a:t>(and getting up in time for your classes is easier if you are sleeping at night)</a:t>
            </a:r>
            <a:r>
              <a:rPr lang="en-US" sz="2400" dirty="0" smtClean="0">
                <a:solidFill>
                  <a:srgbClr val="FF0000"/>
                </a:solidFill>
              </a:rPr>
              <a:t>. </a:t>
            </a:r>
            <a:r>
              <a:rPr lang="en-US" sz="2400" dirty="0" smtClean="0">
                <a:solidFill>
                  <a:srgbClr val="FF0000"/>
                </a:solidFill>
              </a:rPr>
              <a:t>Naps (if they are short) are </a:t>
            </a:r>
            <a:r>
              <a:rPr lang="en-US" sz="2400" dirty="0" smtClean="0">
                <a:solidFill>
                  <a:srgbClr val="FF0000"/>
                </a:solidFill>
              </a:rPr>
              <a:t>your friends!</a:t>
            </a:r>
            <a:endParaRPr lang="en-US" sz="2400" dirty="0">
              <a:solidFill>
                <a:srgbClr val="FF0000"/>
              </a:solidFill>
            </a:endParaRPr>
          </a:p>
        </p:txBody>
      </p:sp>
    </p:spTree>
    <p:extLst>
      <p:ext uri="{BB962C8B-B14F-4D97-AF65-F5344CB8AC3E}">
        <p14:creationId xmlns:p14="http://schemas.microsoft.com/office/powerpoint/2010/main" val="205617400"/>
      </p:ext>
    </p:extLst>
  </p:cSld>
  <p:clrMapOvr>
    <a:masterClrMapping/>
  </p:clrMapOvr>
  <p:transition spd="med"/>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9554" name="Rectangle 2"/>
          <p:cNvSpPr>
            <a:spLocks noGrp="1" noChangeArrowheads="1"/>
          </p:cNvSpPr>
          <p:nvPr>
            <p:ph type="title"/>
          </p:nvPr>
        </p:nvSpPr>
        <p:spPr>
          <a:xfrm>
            <a:off x="628650" y="807888"/>
            <a:ext cx="7886700" cy="1325563"/>
          </a:xfrm>
        </p:spPr>
        <p:txBody>
          <a:bodyPr>
            <a:normAutofit/>
          </a:bodyPr>
          <a:lstStyle/>
          <a:p>
            <a:r>
              <a:rPr lang="en-US" sz="4400" dirty="0">
                <a:latin typeface="+mn-lt"/>
              </a:rPr>
              <a:t>Set yourself up for a good year</a:t>
            </a:r>
          </a:p>
        </p:txBody>
      </p:sp>
      <p:sp>
        <p:nvSpPr>
          <p:cNvPr id="279555" name="Rectangle 3"/>
          <p:cNvSpPr>
            <a:spLocks noGrp="1" noChangeArrowheads="1"/>
          </p:cNvSpPr>
          <p:nvPr>
            <p:ph idx="1"/>
          </p:nvPr>
        </p:nvSpPr>
        <p:spPr>
          <a:xfrm>
            <a:off x="447780" y="1746086"/>
            <a:ext cx="7886700" cy="4351338"/>
          </a:xfrm>
        </p:spPr>
        <p:txBody>
          <a:bodyPr/>
          <a:lstStyle/>
          <a:p>
            <a:r>
              <a:rPr lang="en-US" sz="2400" b="1" dirty="0" smtClean="0">
                <a:solidFill>
                  <a:srgbClr val="FF0000"/>
                </a:solidFill>
              </a:rPr>
              <a:t>Become </a:t>
            </a:r>
            <a:r>
              <a:rPr lang="en-US" sz="2400" b="1" dirty="0">
                <a:solidFill>
                  <a:srgbClr val="FF0000"/>
                </a:solidFill>
              </a:rPr>
              <a:t>involved in University Life</a:t>
            </a: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3890" name="Picture 2"/>
          <p:cNvPicPr>
            <a:picLocks noChangeAspect="1" noChangeArrowheads="1"/>
          </p:cNvPicPr>
          <p:nvPr/>
        </p:nvPicPr>
        <p:blipFill>
          <a:blip r:embed="rId3">
            <a:extLst>
              <a:ext uri="{28A0092B-C50C-407E-A947-70E740481C1C}">
                <a14:useLocalDpi xmlns:a14="http://schemas.microsoft.com/office/drawing/2010/main" val="0"/>
              </a:ext>
            </a:extLst>
          </a:blip>
          <a:srcRect l="23875" r="26401"/>
          <a:stretch>
            <a:fillRect/>
          </a:stretch>
        </p:blipFill>
        <p:spPr bwMode="auto">
          <a:xfrm>
            <a:off x="0" y="1470506"/>
            <a:ext cx="4565650" cy="5380037"/>
          </a:xfrm>
          <a:prstGeom prst="rect">
            <a:avLst/>
          </a:prstGeom>
          <a:noFill/>
          <a:extLst>
            <a:ext uri="{909E8E84-426E-40dd-AFC4-6F175D3DCCD1}">
              <a14:hiddenFill xmlns="" xmlns:a14="http://schemas.microsoft.com/office/drawing/2010/main">
                <a:solidFill>
                  <a:srgbClr val="FFFFFF"/>
                </a:solidFill>
              </a14:hiddenFill>
            </a:ext>
          </a:extLst>
        </p:spPr>
      </p:pic>
      <p:sp>
        <p:nvSpPr>
          <p:cNvPr id="293892" name="Rectangle 4"/>
          <p:cNvSpPr>
            <a:spLocks noGrp="1" noChangeArrowheads="1"/>
          </p:cNvSpPr>
          <p:nvPr>
            <p:ph type="title"/>
          </p:nvPr>
        </p:nvSpPr>
        <p:spPr>
          <a:xfrm>
            <a:off x="628650" y="596132"/>
            <a:ext cx="7886700" cy="1325563"/>
          </a:xfrm>
        </p:spPr>
        <p:txBody>
          <a:bodyPr/>
          <a:lstStyle/>
          <a:p>
            <a:r>
              <a:rPr lang="en-US" dirty="0"/>
              <a:t>Examples of University Life</a:t>
            </a:r>
          </a:p>
        </p:txBody>
      </p:sp>
      <p:sp>
        <p:nvSpPr>
          <p:cNvPr id="293893" name="Rectangle 5"/>
          <p:cNvSpPr>
            <a:spLocks noGrp="1" noChangeArrowheads="1"/>
          </p:cNvSpPr>
          <p:nvPr>
            <p:ph sz="half" idx="2"/>
          </p:nvPr>
        </p:nvSpPr>
        <p:spPr>
          <a:xfrm>
            <a:off x="4770438" y="1720013"/>
            <a:ext cx="3933825" cy="4710113"/>
          </a:xfrm>
        </p:spPr>
        <p:txBody>
          <a:bodyPr/>
          <a:lstStyle/>
          <a:p>
            <a:r>
              <a:rPr lang="en-US" sz="2400" dirty="0"/>
              <a:t>Music, Film and Plays</a:t>
            </a:r>
          </a:p>
          <a:p>
            <a:r>
              <a:rPr lang="en-US" sz="2400" dirty="0"/>
              <a:t>Student societies</a:t>
            </a:r>
          </a:p>
          <a:p>
            <a:r>
              <a:rPr lang="en-US" sz="2400" dirty="0"/>
              <a:t>Students’ Union activities</a:t>
            </a:r>
          </a:p>
          <a:p>
            <a:r>
              <a:rPr lang="en-US" sz="2400" dirty="0"/>
              <a:t>Sports (Rec. and Varsity)</a:t>
            </a:r>
          </a:p>
          <a:p>
            <a:r>
              <a:rPr lang="en-US" sz="2400" dirty="0"/>
              <a:t>Recreation and outdoor activities</a:t>
            </a:r>
          </a:p>
          <a:p>
            <a:r>
              <a:rPr lang="en-US" sz="2400" dirty="0" smtClean="0"/>
              <a:t>Debating</a:t>
            </a:r>
          </a:p>
          <a:p>
            <a:r>
              <a:rPr lang="en-US" sz="2400" dirty="0" smtClean="0"/>
              <a:t>Service Learning/volunteering</a:t>
            </a:r>
            <a:endParaRPr lang="en-US" sz="2400" dirty="0"/>
          </a:p>
          <a:p>
            <a:r>
              <a:rPr lang="en-US" sz="2400" dirty="0"/>
              <a:t>Visiting </a:t>
            </a:r>
            <a:r>
              <a:rPr lang="en-US" sz="2400" dirty="0" smtClean="0"/>
              <a:t>speakers (virtual)</a:t>
            </a:r>
            <a:endParaRPr lang="en-US" sz="2400" dirty="0"/>
          </a:p>
          <a:p>
            <a:r>
              <a:rPr lang="en-US" sz="2400" dirty="0"/>
              <a:t>Socials………..……</a:t>
            </a:r>
          </a:p>
        </p:txBody>
      </p:sp>
    </p:spTree>
  </p:cSld>
  <p:clrMapOvr>
    <a:masterClrMapping/>
  </p:clrMapOvr>
  <p:transition spd="med"/>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9554" name="Rectangle 2"/>
          <p:cNvSpPr>
            <a:spLocks noGrp="1" noChangeArrowheads="1"/>
          </p:cNvSpPr>
          <p:nvPr>
            <p:ph type="title"/>
          </p:nvPr>
        </p:nvSpPr>
        <p:spPr>
          <a:xfrm>
            <a:off x="628650" y="788636"/>
            <a:ext cx="7886700" cy="1325563"/>
          </a:xfrm>
        </p:spPr>
        <p:txBody>
          <a:bodyPr>
            <a:normAutofit/>
          </a:bodyPr>
          <a:lstStyle/>
          <a:p>
            <a:r>
              <a:rPr lang="en-US" sz="4400" dirty="0">
                <a:latin typeface="+mn-lt"/>
              </a:rPr>
              <a:t>Set yourself up for a good year</a:t>
            </a:r>
          </a:p>
        </p:txBody>
      </p:sp>
      <p:sp>
        <p:nvSpPr>
          <p:cNvPr id="279555" name="Rectangle 3"/>
          <p:cNvSpPr>
            <a:spLocks noGrp="1" noChangeArrowheads="1"/>
          </p:cNvSpPr>
          <p:nvPr>
            <p:ph idx="1"/>
          </p:nvPr>
        </p:nvSpPr>
        <p:spPr/>
        <p:txBody>
          <a:bodyPr/>
          <a:lstStyle/>
          <a:p>
            <a:r>
              <a:rPr lang="en-US" sz="2400" b="1" dirty="0" smtClean="0">
                <a:solidFill>
                  <a:srgbClr val="FF0000"/>
                </a:solidFill>
              </a:rPr>
              <a:t>Locate </a:t>
            </a:r>
            <a:r>
              <a:rPr lang="en-US" sz="2400" b="1" dirty="0">
                <a:solidFill>
                  <a:srgbClr val="FF0000"/>
                </a:solidFill>
              </a:rPr>
              <a:t>and use University Services</a:t>
            </a:r>
          </a:p>
          <a:p>
            <a:endParaRPr lang="en-US" sz="3200" b="1" dirty="0">
              <a:solidFill>
                <a:srgbClr val="FF0000"/>
              </a:solidFill>
            </a:endParaRPr>
          </a:p>
        </p:txBody>
      </p:sp>
    </p:spTree>
    <p:extLst>
      <p:ext uri="{BB962C8B-B14F-4D97-AF65-F5344CB8AC3E}">
        <p14:creationId xmlns:p14="http://schemas.microsoft.com/office/powerpoint/2010/main" val="347239979"/>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5938" name="Picture 2"/>
          <p:cNvPicPr>
            <a:picLocks noChangeAspect="1" noChangeArrowheads="1"/>
          </p:cNvPicPr>
          <p:nvPr/>
        </p:nvPicPr>
        <p:blipFill>
          <a:blip r:embed="rId3">
            <a:extLst>
              <a:ext uri="{28A0092B-C50C-407E-A947-70E740481C1C}">
                <a14:useLocalDpi xmlns:a14="http://schemas.microsoft.com/office/drawing/2010/main" val="0"/>
              </a:ext>
            </a:extLst>
          </a:blip>
          <a:srcRect l="28302" r="22424"/>
          <a:stretch>
            <a:fillRect/>
          </a:stretch>
        </p:blipFill>
        <p:spPr bwMode="auto">
          <a:xfrm>
            <a:off x="9625" y="778433"/>
            <a:ext cx="4524375" cy="6088062"/>
          </a:xfrm>
          <a:prstGeom prst="rect">
            <a:avLst/>
          </a:prstGeom>
          <a:noFill/>
          <a:extLst>
            <a:ext uri="{909E8E84-426E-40dd-AFC4-6F175D3DCCD1}">
              <a14:hiddenFill xmlns="" xmlns:a14="http://schemas.microsoft.com/office/drawing/2010/main">
                <a:solidFill>
                  <a:srgbClr val="FFFFFF"/>
                </a:solidFill>
              </a14:hiddenFill>
            </a:ext>
          </a:extLst>
        </p:spPr>
      </p:pic>
      <p:sp>
        <p:nvSpPr>
          <p:cNvPr id="295940" name="Rectangle 4"/>
          <p:cNvSpPr>
            <a:spLocks noGrp="1" noChangeArrowheads="1"/>
          </p:cNvSpPr>
          <p:nvPr>
            <p:ph type="title"/>
          </p:nvPr>
        </p:nvSpPr>
        <p:spPr/>
        <p:txBody>
          <a:bodyPr/>
          <a:lstStyle/>
          <a:p>
            <a:r>
              <a:rPr lang="en-US"/>
              <a:t>University Services</a:t>
            </a:r>
          </a:p>
        </p:txBody>
      </p:sp>
      <p:sp>
        <p:nvSpPr>
          <p:cNvPr id="295941" name="Rectangle 5"/>
          <p:cNvSpPr>
            <a:spLocks noGrp="1" noChangeArrowheads="1"/>
          </p:cNvSpPr>
          <p:nvPr>
            <p:ph sz="half" idx="2"/>
          </p:nvPr>
        </p:nvSpPr>
        <p:spPr>
          <a:xfrm>
            <a:off x="4770438" y="1190625"/>
            <a:ext cx="3933825" cy="4710113"/>
          </a:xfrm>
        </p:spPr>
        <p:txBody>
          <a:bodyPr/>
          <a:lstStyle/>
          <a:p>
            <a:pPr>
              <a:lnSpc>
                <a:spcPct val="90000"/>
              </a:lnSpc>
            </a:pPr>
            <a:r>
              <a:rPr lang="en-US" sz="2000" dirty="0" smtClean="0"/>
              <a:t>Centre for </a:t>
            </a:r>
            <a:r>
              <a:rPr lang="en-US" sz="2000" dirty="0"/>
              <a:t>Accessible Learning </a:t>
            </a:r>
            <a:r>
              <a:rPr lang="en-US" sz="2000" dirty="0" smtClean="0"/>
              <a:t>(</a:t>
            </a:r>
            <a:r>
              <a:rPr lang="en-US" sz="2000" dirty="0" err="1" smtClean="0"/>
              <a:t>Tramble</a:t>
            </a:r>
            <a:r>
              <a:rPr lang="en-US" sz="2000" dirty="0" smtClean="0"/>
              <a:t> Rooms)</a:t>
            </a:r>
            <a:endParaRPr lang="en-US" sz="2000" dirty="0"/>
          </a:p>
          <a:p>
            <a:pPr>
              <a:lnSpc>
                <a:spcPct val="90000"/>
              </a:lnSpc>
            </a:pPr>
            <a:r>
              <a:rPr lang="en-US" sz="2000" dirty="0"/>
              <a:t>Library: Do the tour/orientation</a:t>
            </a:r>
          </a:p>
          <a:p>
            <a:pPr>
              <a:lnSpc>
                <a:spcPct val="90000"/>
              </a:lnSpc>
            </a:pPr>
            <a:r>
              <a:rPr lang="en-US" sz="2000" dirty="0" smtClean="0"/>
              <a:t>Student Success Centre</a:t>
            </a:r>
            <a:endParaRPr lang="en-US" sz="2000" dirty="0"/>
          </a:p>
          <a:p>
            <a:pPr>
              <a:lnSpc>
                <a:spcPct val="90000"/>
              </a:lnSpc>
            </a:pPr>
            <a:r>
              <a:rPr lang="en-US" sz="2000" dirty="0"/>
              <a:t>Scholarships &amp; </a:t>
            </a:r>
            <a:r>
              <a:rPr lang="en-US" sz="2000" dirty="0" smtClean="0"/>
              <a:t>Bursaries</a:t>
            </a:r>
            <a:endParaRPr lang="en-US" sz="2000" dirty="0"/>
          </a:p>
          <a:p>
            <a:pPr>
              <a:lnSpc>
                <a:spcPct val="90000"/>
              </a:lnSpc>
            </a:pPr>
            <a:r>
              <a:rPr lang="en-US" sz="2000" dirty="0" smtClean="0"/>
              <a:t>Chaplaincy (for all spiritual needs)</a:t>
            </a:r>
            <a:endParaRPr lang="en-US" sz="2000" dirty="0"/>
          </a:p>
          <a:p>
            <a:pPr>
              <a:lnSpc>
                <a:spcPct val="90000"/>
              </a:lnSpc>
            </a:pPr>
            <a:r>
              <a:rPr lang="en-US" sz="2000" dirty="0"/>
              <a:t>Health and </a:t>
            </a:r>
            <a:r>
              <a:rPr lang="en-US" sz="2000" dirty="0" err="1" smtClean="0"/>
              <a:t>Counselling</a:t>
            </a:r>
            <a:endParaRPr lang="en-US" sz="2000" dirty="0"/>
          </a:p>
          <a:p>
            <a:pPr>
              <a:lnSpc>
                <a:spcPct val="90000"/>
              </a:lnSpc>
            </a:pPr>
            <a:r>
              <a:rPr lang="en-US" sz="2000" dirty="0"/>
              <a:t>Student Career and </a:t>
            </a:r>
            <a:r>
              <a:rPr lang="en-US" sz="2000" dirty="0" smtClean="0"/>
              <a:t>Co-op </a:t>
            </a:r>
            <a:r>
              <a:rPr lang="en-US" sz="2000" dirty="0"/>
              <a:t>Centre</a:t>
            </a:r>
          </a:p>
          <a:p>
            <a:pPr>
              <a:lnSpc>
                <a:spcPct val="90000"/>
              </a:lnSpc>
            </a:pPr>
            <a:r>
              <a:rPr lang="en-US" sz="2000" dirty="0"/>
              <a:t>Information Technology Services (ITS)</a:t>
            </a:r>
          </a:p>
          <a:p>
            <a:pPr>
              <a:lnSpc>
                <a:spcPct val="90000"/>
              </a:lnSpc>
            </a:pPr>
            <a:r>
              <a:rPr lang="en-US" sz="2000" dirty="0" smtClean="0"/>
              <a:t>Saputo Centre, Keating Centre</a:t>
            </a:r>
          </a:p>
          <a:p>
            <a:pPr>
              <a:lnSpc>
                <a:spcPct val="90000"/>
              </a:lnSpc>
            </a:pPr>
            <a:r>
              <a:rPr lang="en-US" sz="2000" dirty="0" smtClean="0"/>
              <a:t>International Exchange</a:t>
            </a:r>
          </a:p>
          <a:p>
            <a:pPr>
              <a:lnSpc>
                <a:spcPct val="90000"/>
              </a:lnSpc>
            </a:pPr>
            <a:r>
              <a:rPr lang="en-US" sz="2000" dirty="0" smtClean="0"/>
              <a:t>And </a:t>
            </a:r>
            <a:r>
              <a:rPr lang="en-US" sz="2000" dirty="0"/>
              <a:t>much more</a:t>
            </a:r>
          </a:p>
        </p:txBody>
      </p:sp>
    </p:spTree>
  </p:cSld>
  <p:clrMapOvr>
    <a:masterClrMapping/>
  </p:clrMapOvr>
  <p:transition spd="med"/>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9554" name="Rectangle 2"/>
          <p:cNvSpPr>
            <a:spLocks noGrp="1" noChangeArrowheads="1"/>
          </p:cNvSpPr>
          <p:nvPr>
            <p:ph type="title"/>
          </p:nvPr>
        </p:nvSpPr>
        <p:spPr>
          <a:xfrm>
            <a:off x="628650" y="788634"/>
            <a:ext cx="7886700" cy="1325563"/>
          </a:xfrm>
        </p:spPr>
        <p:txBody>
          <a:bodyPr>
            <a:normAutofit/>
          </a:bodyPr>
          <a:lstStyle/>
          <a:p>
            <a:r>
              <a:rPr lang="en-US" sz="4400" dirty="0">
                <a:latin typeface="+mn-lt"/>
              </a:rPr>
              <a:t>Set yourself up for a good year</a:t>
            </a:r>
          </a:p>
        </p:txBody>
      </p:sp>
      <p:sp>
        <p:nvSpPr>
          <p:cNvPr id="279555" name="Rectangle 3"/>
          <p:cNvSpPr>
            <a:spLocks noGrp="1" noChangeArrowheads="1"/>
          </p:cNvSpPr>
          <p:nvPr>
            <p:ph idx="1"/>
          </p:nvPr>
        </p:nvSpPr>
        <p:spPr/>
        <p:txBody>
          <a:bodyPr/>
          <a:lstStyle/>
          <a:p>
            <a:r>
              <a:rPr lang="en-US" sz="3200" b="1" dirty="0" smtClean="0">
                <a:solidFill>
                  <a:srgbClr val="FF0000"/>
                </a:solidFill>
              </a:rPr>
              <a:t>Know </a:t>
            </a:r>
            <a:r>
              <a:rPr lang="en-US" sz="3200" b="1" dirty="0">
                <a:solidFill>
                  <a:srgbClr val="FF0000"/>
                </a:solidFill>
              </a:rPr>
              <a:t>when you need help, and ask for it</a:t>
            </a:r>
          </a:p>
          <a:p>
            <a:r>
              <a:rPr lang="en-US" sz="3200" b="1" dirty="0">
                <a:solidFill>
                  <a:srgbClr val="FF0000"/>
                </a:solidFill>
              </a:rPr>
              <a:t>IF YOU SEE SOMEONE ELSE WHO NEEDS HELP, BE THE ONE TO HELP THEM</a:t>
            </a:r>
          </a:p>
          <a:p>
            <a:endParaRPr lang="en-US" sz="3200" b="1" dirty="0">
              <a:solidFill>
                <a:srgbClr val="FF0000"/>
              </a:solidFill>
            </a:endParaRPr>
          </a:p>
          <a:p>
            <a:endParaRPr lang="en-US" sz="3200" b="1" dirty="0">
              <a:solidFill>
                <a:srgbClr val="FF0000"/>
              </a:solidFill>
            </a:endParaRPr>
          </a:p>
        </p:txBody>
      </p:sp>
    </p:spTree>
    <p:extLst>
      <p:ext uri="{BB962C8B-B14F-4D97-AF65-F5344CB8AC3E}">
        <p14:creationId xmlns:p14="http://schemas.microsoft.com/office/powerpoint/2010/main" val="4012726352"/>
      </p:ext>
    </p:extLst>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2"/>
          <p:cNvSpPr>
            <a:spLocks noGrp="1" noChangeArrowheads="1"/>
          </p:cNvSpPr>
          <p:nvPr>
            <p:ph type="title"/>
          </p:nvPr>
        </p:nvSpPr>
        <p:spPr>
          <a:xfrm>
            <a:off x="628650" y="807888"/>
            <a:ext cx="7886700" cy="1325563"/>
          </a:xfrm>
        </p:spPr>
        <p:txBody>
          <a:bodyPr/>
          <a:lstStyle/>
          <a:p>
            <a:r>
              <a:rPr lang="en-US" dirty="0"/>
              <a:t>Further advice</a:t>
            </a:r>
            <a:endParaRPr lang="en-US" sz="3200" dirty="0"/>
          </a:p>
        </p:txBody>
      </p:sp>
      <p:sp>
        <p:nvSpPr>
          <p:cNvPr id="277507" name="Rectangle 3"/>
          <p:cNvSpPr>
            <a:spLocks noGrp="1" noChangeArrowheads="1"/>
          </p:cNvSpPr>
          <p:nvPr>
            <p:ph idx="1"/>
          </p:nvPr>
        </p:nvSpPr>
        <p:spPr>
          <a:xfrm>
            <a:off x="628650" y="1970003"/>
            <a:ext cx="7886700" cy="4351338"/>
          </a:xfrm>
        </p:spPr>
        <p:txBody>
          <a:bodyPr/>
          <a:lstStyle/>
          <a:p>
            <a:r>
              <a:rPr lang="en-US" dirty="0" smtClean="0"/>
              <a:t>BE RESPECTFUL</a:t>
            </a:r>
          </a:p>
          <a:p>
            <a:r>
              <a:rPr lang="en-US" dirty="0" smtClean="0"/>
              <a:t>This year has already been hard enough for everyone. Being a first year university student is hard. Don’t make it harder than it needs to be, for yourself, or for anyone else.</a:t>
            </a:r>
          </a:p>
          <a:p>
            <a:r>
              <a:rPr lang="en-US" dirty="0" smtClean="0"/>
              <a:t>What happens on this campus is YOUR responsibility as much as anyone else’s, and how we get through this term depends on YOU.</a:t>
            </a:r>
          </a:p>
          <a:p>
            <a:r>
              <a:rPr lang="en-US" dirty="0" smtClean="0">
                <a:solidFill>
                  <a:srgbClr val="FF0000"/>
                </a:solidFill>
              </a:rPr>
              <a:t>This year other people’s lives may literally depend on the decisions that YOU make. </a:t>
            </a:r>
            <a:endParaRPr lang="en-US" dirty="0">
              <a:solidFill>
                <a:srgbClr val="FF0000"/>
              </a:solidFill>
            </a:endParaRPr>
          </a:p>
        </p:txBody>
      </p:sp>
    </p:spTree>
  </p:cSld>
  <p:clrMapOvr>
    <a:masterClrMapping/>
  </p:clrMapOvr>
  <p:transition spd="med"/>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2"/>
          <p:cNvSpPr>
            <a:spLocks noGrp="1" noChangeArrowheads="1"/>
          </p:cNvSpPr>
          <p:nvPr>
            <p:ph type="title"/>
          </p:nvPr>
        </p:nvSpPr>
        <p:spPr>
          <a:xfrm>
            <a:off x="628650" y="807888"/>
            <a:ext cx="7886700" cy="1325563"/>
          </a:xfrm>
        </p:spPr>
        <p:txBody>
          <a:bodyPr/>
          <a:lstStyle/>
          <a:p>
            <a:r>
              <a:rPr lang="en-US" dirty="0"/>
              <a:t>Further advice</a:t>
            </a:r>
            <a:endParaRPr lang="en-US" sz="3200" dirty="0"/>
          </a:p>
        </p:txBody>
      </p:sp>
      <p:sp>
        <p:nvSpPr>
          <p:cNvPr id="277507" name="Rectangle 3"/>
          <p:cNvSpPr>
            <a:spLocks noGrp="1" noChangeArrowheads="1"/>
          </p:cNvSpPr>
          <p:nvPr>
            <p:ph idx="1"/>
          </p:nvPr>
        </p:nvSpPr>
        <p:spPr>
          <a:xfrm>
            <a:off x="628650" y="1970003"/>
            <a:ext cx="7886700" cy="4351338"/>
          </a:xfrm>
        </p:spPr>
        <p:txBody>
          <a:bodyPr/>
          <a:lstStyle/>
          <a:p>
            <a:r>
              <a:rPr lang="en-US" dirty="0" smtClean="0"/>
              <a:t>BE RESPECTFUL</a:t>
            </a:r>
          </a:p>
          <a:p>
            <a:r>
              <a:rPr lang="en-US" dirty="0" smtClean="0"/>
              <a:t>Make </a:t>
            </a:r>
            <a:r>
              <a:rPr lang="en-US" dirty="0"/>
              <a:t>your own </a:t>
            </a:r>
            <a:r>
              <a:rPr lang="en-US" dirty="0" smtClean="0"/>
              <a:t>decisions and make good ones</a:t>
            </a:r>
            <a:endParaRPr lang="en-US" dirty="0"/>
          </a:p>
          <a:p>
            <a:r>
              <a:rPr lang="en-US" dirty="0"/>
              <a:t>Live your own life</a:t>
            </a:r>
          </a:p>
          <a:p>
            <a:r>
              <a:rPr lang="en-US" dirty="0"/>
              <a:t>Forward your own education and career</a:t>
            </a:r>
          </a:p>
          <a:p>
            <a:r>
              <a:rPr lang="en-US" dirty="0"/>
              <a:t>Know when you are falling </a:t>
            </a:r>
            <a:r>
              <a:rPr lang="en-US" dirty="0" smtClean="0"/>
              <a:t>short </a:t>
            </a:r>
            <a:endParaRPr lang="en-US" dirty="0"/>
          </a:p>
          <a:p>
            <a:r>
              <a:rPr lang="en-US" dirty="0"/>
              <a:t>Seek advice from the pros </a:t>
            </a:r>
          </a:p>
          <a:p>
            <a:r>
              <a:rPr lang="en-US" dirty="0"/>
              <a:t>Change habits as </a:t>
            </a:r>
            <a:r>
              <a:rPr lang="en-US" dirty="0" smtClean="0"/>
              <a:t>necessary</a:t>
            </a:r>
          </a:p>
          <a:p>
            <a:r>
              <a:rPr lang="en-US" dirty="0" smtClean="0"/>
              <a:t>Be nice…twice!</a:t>
            </a:r>
          </a:p>
          <a:p>
            <a:endParaRPr lang="en-US" dirty="0"/>
          </a:p>
          <a:p>
            <a:r>
              <a:rPr lang="en-US" dirty="0" smtClean="0"/>
              <a:t>AND OF COURSE: WEAR YOUR MASK, WASH YOUR HANDS, AND BE PHYSICALLY DISTANT</a:t>
            </a:r>
            <a:endParaRPr lang="en-US" dirty="0"/>
          </a:p>
        </p:txBody>
      </p:sp>
    </p:spTree>
    <p:extLst>
      <p:ext uri="{BB962C8B-B14F-4D97-AF65-F5344CB8AC3E}">
        <p14:creationId xmlns:p14="http://schemas.microsoft.com/office/powerpoint/2010/main" val="129936141"/>
      </p:ext>
    </p:extLst>
  </p:cSld>
  <p:clrMapOvr>
    <a:masterClrMapping/>
  </p:clrMapOvr>
  <p:transition spd="med"/>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2"/>
          <p:cNvSpPr>
            <a:spLocks noGrp="1" noChangeArrowheads="1"/>
          </p:cNvSpPr>
          <p:nvPr>
            <p:ph type="title"/>
          </p:nvPr>
        </p:nvSpPr>
        <p:spPr>
          <a:xfrm>
            <a:off x="628650" y="807888"/>
            <a:ext cx="7886700" cy="1325563"/>
          </a:xfrm>
        </p:spPr>
        <p:txBody>
          <a:bodyPr/>
          <a:lstStyle/>
          <a:p>
            <a:r>
              <a:rPr lang="en-US" dirty="0"/>
              <a:t>Further advice</a:t>
            </a:r>
            <a:endParaRPr lang="en-US" sz="3200" dirty="0"/>
          </a:p>
        </p:txBody>
      </p:sp>
      <p:sp>
        <p:nvSpPr>
          <p:cNvPr id="277507" name="Rectangle 3"/>
          <p:cNvSpPr>
            <a:spLocks noGrp="1" noChangeArrowheads="1"/>
          </p:cNvSpPr>
          <p:nvPr>
            <p:ph idx="1"/>
          </p:nvPr>
        </p:nvSpPr>
        <p:spPr/>
        <p:txBody>
          <a:bodyPr>
            <a:normAutofit/>
          </a:bodyPr>
          <a:lstStyle/>
          <a:p>
            <a:r>
              <a:rPr lang="en-US" sz="3200" dirty="0" smtClean="0"/>
              <a:t>This university is full of people who can help you with any problem that you encounter while you are here. If you don’t know who to turn to, no matter what the problem is, you can always come to </a:t>
            </a:r>
            <a:r>
              <a:rPr lang="en-US" sz="3200" dirty="0" smtClean="0">
                <a:solidFill>
                  <a:srgbClr val="FF0000"/>
                </a:solidFill>
              </a:rPr>
              <a:t>see </a:t>
            </a:r>
            <a:r>
              <a:rPr lang="en-US" sz="3200" dirty="0" smtClean="0">
                <a:solidFill>
                  <a:srgbClr val="FF0000"/>
                </a:solidFill>
              </a:rPr>
              <a:t>Dr. </a:t>
            </a:r>
            <a:r>
              <a:rPr lang="en-US" sz="3200" dirty="0" err="1" smtClean="0">
                <a:solidFill>
                  <a:srgbClr val="FF0000"/>
                </a:solidFill>
              </a:rPr>
              <a:t>Belliveau</a:t>
            </a:r>
            <a:r>
              <a:rPr lang="en-US" sz="3200" smtClean="0">
                <a:solidFill>
                  <a:srgbClr val="FF0000"/>
                </a:solidFill>
              </a:rPr>
              <a:t> or I </a:t>
            </a:r>
            <a:r>
              <a:rPr lang="en-US" sz="3200" dirty="0" smtClean="0"/>
              <a:t>for help. </a:t>
            </a:r>
          </a:p>
          <a:p>
            <a:pPr marL="0" indent="0">
              <a:buNone/>
            </a:pPr>
            <a:endParaRPr lang="en-US" sz="3200" dirty="0" smtClean="0"/>
          </a:p>
          <a:p>
            <a:r>
              <a:rPr lang="en-US" sz="3200" dirty="0" smtClean="0">
                <a:solidFill>
                  <a:srgbClr val="FF0000"/>
                </a:solidFill>
              </a:rPr>
              <a:t>THIRD FLOOR NICHOLSON TOWER</a:t>
            </a:r>
            <a:endParaRPr lang="en-US" sz="3200" dirty="0">
              <a:solidFill>
                <a:srgbClr val="FF0000"/>
              </a:solidFill>
            </a:endParaRPr>
          </a:p>
        </p:txBody>
      </p:sp>
    </p:spTree>
    <p:extLst>
      <p:ext uri="{BB962C8B-B14F-4D97-AF65-F5344CB8AC3E}">
        <p14:creationId xmlns:p14="http://schemas.microsoft.com/office/powerpoint/2010/main" val="703738748"/>
      </p:ext>
    </p:extLst>
  </p:cSld>
  <p:clrMapOvr>
    <a:masterClrMapping/>
  </p:clrMapOvr>
  <p:transition spd="med"/>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2"/>
          <p:cNvSpPr>
            <a:spLocks noGrp="1" noChangeArrowheads="1"/>
          </p:cNvSpPr>
          <p:nvPr>
            <p:ph type="title"/>
          </p:nvPr>
        </p:nvSpPr>
        <p:spPr>
          <a:xfrm>
            <a:off x="628650" y="788636"/>
            <a:ext cx="7886700" cy="1325563"/>
          </a:xfrm>
        </p:spPr>
        <p:txBody>
          <a:bodyPr/>
          <a:lstStyle/>
          <a:p>
            <a:r>
              <a:rPr lang="en-US" dirty="0" smtClean="0"/>
              <a:t>Questions</a:t>
            </a:r>
            <a:endParaRPr lang="en-US" sz="3200" dirty="0"/>
          </a:p>
        </p:txBody>
      </p:sp>
      <p:sp>
        <p:nvSpPr>
          <p:cNvPr id="303107" name="Rectangle 3"/>
          <p:cNvSpPr>
            <a:spLocks noGrp="1" noChangeArrowheads="1"/>
          </p:cNvSpPr>
          <p:nvPr>
            <p:ph idx="1"/>
          </p:nvPr>
        </p:nvSpPr>
        <p:spPr/>
        <p:txBody>
          <a:bodyPr/>
          <a:lstStyle/>
          <a:p>
            <a:pPr marL="0" indent="0" algn="ctr">
              <a:buNone/>
            </a:pPr>
            <a:endParaRPr lang="en-US" sz="4000" dirty="0" smtClean="0"/>
          </a:p>
          <a:p>
            <a:pPr marL="0" indent="0" algn="ctr">
              <a:buNone/>
            </a:pPr>
            <a:endParaRPr lang="en-US" sz="4000" dirty="0"/>
          </a:p>
          <a:p>
            <a:pPr marL="0" indent="0" algn="ctr">
              <a:buNone/>
            </a:pPr>
            <a:r>
              <a:rPr lang="en-US" sz="4000" dirty="0" smtClean="0"/>
              <a:t>?</a:t>
            </a:r>
            <a:endParaRPr lang="en-US" sz="4000" dirty="0"/>
          </a:p>
          <a:p>
            <a:pPr marL="0" indent="0">
              <a:buNone/>
            </a:pPr>
            <a:endParaRPr lang="en-US" sz="1800" dirty="0"/>
          </a:p>
        </p:txBody>
      </p:sp>
    </p:spTree>
    <p:extLst>
      <p:ext uri="{BB962C8B-B14F-4D97-AF65-F5344CB8AC3E}">
        <p14:creationId xmlns:p14="http://schemas.microsoft.com/office/powerpoint/2010/main" val="3624979783"/>
      </p:ext>
    </p:extLst>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ctrTitle"/>
          </p:nvPr>
        </p:nvSpPr>
        <p:spPr/>
        <p:txBody>
          <a:bodyPr>
            <a:normAutofit/>
          </a:bodyPr>
          <a:lstStyle/>
          <a:p>
            <a:r>
              <a:rPr lang="en-US" sz="4800" b="1" dirty="0" smtClean="0"/>
              <a:t>THIS IS A VERY DIFFERENT YEAR</a:t>
            </a:r>
            <a:endParaRPr lang="en-US" sz="4800" b="1" dirty="0"/>
          </a:p>
        </p:txBody>
      </p:sp>
      <p:sp>
        <p:nvSpPr>
          <p:cNvPr id="246787" name="Rectangle 3"/>
          <p:cNvSpPr>
            <a:spLocks noGrp="1" noChangeArrowheads="1"/>
          </p:cNvSpPr>
          <p:nvPr>
            <p:ph type="subTitle" idx="1"/>
          </p:nvPr>
        </p:nvSpPr>
        <p:spPr/>
        <p:txBody>
          <a:bodyPr>
            <a:normAutofit/>
          </a:bodyPr>
          <a:lstStyle/>
          <a:p>
            <a:pPr marL="342900" lvl="1" indent="0" algn="ctr">
              <a:buNone/>
            </a:pPr>
            <a:r>
              <a:rPr lang="en-CA" sz="2800" dirty="0" smtClean="0">
                <a:solidFill>
                  <a:srgbClr val="FF0000"/>
                </a:solidFill>
              </a:rPr>
              <a:t>We have been working non-stop since March to be ready for tomorrow and we are so glad you are here.</a:t>
            </a:r>
            <a:endParaRPr lang="en-CA" sz="2800" dirty="0">
              <a:solidFill>
                <a:srgbClr val="FF0000"/>
              </a:solidFill>
            </a:endParaRPr>
          </a:p>
          <a:p>
            <a:pPr marL="342900" lvl="1" indent="0">
              <a:buNone/>
            </a:pPr>
            <a:endParaRPr lang="en-CA" sz="1600" dirty="0"/>
          </a:p>
          <a:p>
            <a:pPr marL="457200" lvl="1" indent="0">
              <a:buNone/>
            </a:pPr>
            <a:endParaRPr lang="en-CA" sz="1600" dirty="0"/>
          </a:p>
        </p:txBody>
      </p:sp>
    </p:spTree>
    <p:extLst>
      <p:ext uri="{BB962C8B-B14F-4D97-AF65-F5344CB8AC3E}">
        <p14:creationId xmlns:p14="http://schemas.microsoft.com/office/powerpoint/2010/main" val="12180070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a:xfrm>
            <a:off x="628650" y="586506"/>
            <a:ext cx="7886700" cy="1325563"/>
          </a:xfrm>
        </p:spPr>
        <p:txBody>
          <a:bodyPr>
            <a:normAutofit/>
          </a:bodyPr>
          <a:lstStyle/>
          <a:p>
            <a:pPr algn="ctr"/>
            <a:r>
              <a:rPr lang="en-US" sz="4000" b="1" dirty="0" smtClean="0"/>
              <a:t>University Academic Structure</a:t>
            </a:r>
            <a:endParaRPr lang="en-US" sz="4000" b="1" dirty="0"/>
          </a:p>
        </p:txBody>
      </p:sp>
      <p:sp>
        <p:nvSpPr>
          <p:cNvPr id="246787" name="Rectangle 3"/>
          <p:cNvSpPr>
            <a:spLocks noGrp="1" noChangeArrowheads="1"/>
          </p:cNvSpPr>
          <p:nvPr>
            <p:ph idx="1"/>
          </p:nvPr>
        </p:nvSpPr>
        <p:spPr/>
        <p:txBody>
          <a:bodyPr>
            <a:normAutofit lnSpcReduction="10000"/>
          </a:bodyPr>
          <a:lstStyle/>
          <a:p>
            <a:pPr marL="0" indent="0" algn="ctr">
              <a:buNone/>
            </a:pPr>
            <a:r>
              <a:rPr lang="en-CA" sz="2400" b="1" dirty="0" smtClean="0"/>
              <a:t>Academic Vice President and Provost (AVP&amp;P)</a:t>
            </a:r>
            <a:endParaRPr lang="en-CA" sz="2400" dirty="0" smtClean="0"/>
          </a:p>
          <a:p>
            <a:pPr marL="457200" lvl="1" indent="0">
              <a:buNone/>
            </a:pPr>
            <a:endParaRPr lang="en-CA" sz="2800" dirty="0" smtClean="0"/>
          </a:p>
          <a:p>
            <a:pPr lvl="1"/>
            <a:endParaRPr lang="en-CA" sz="2800" dirty="0" smtClean="0"/>
          </a:p>
          <a:p>
            <a:pPr marL="342900" lvl="1" indent="0" algn="ctr">
              <a:buNone/>
            </a:pPr>
            <a:r>
              <a:rPr lang="en-CA" sz="2400" b="1" dirty="0" smtClean="0"/>
              <a:t>Deans of Faculties (there are 4 at StFX)</a:t>
            </a:r>
          </a:p>
          <a:p>
            <a:pPr marL="342900" lvl="1" indent="0" algn="ctr">
              <a:buNone/>
            </a:pPr>
            <a:endParaRPr lang="en-CA" sz="2800" dirty="0"/>
          </a:p>
          <a:p>
            <a:pPr marL="342900" lvl="1" indent="0" algn="ctr">
              <a:buNone/>
            </a:pPr>
            <a:endParaRPr lang="en-CA" sz="2800" dirty="0" smtClean="0"/>
          </a:p>
          <a:p>
            <a:pPr marL="342900" lvl="1" indent="0" algn="ctr">
              <a:buNone/>
            </a:pPr>
            <a:r>
              <a:rPr lang="en-CA" sz="2400" b="1" dirty="0" smtClean="0"/>
              <a:t>Chairs and Coordinators of Departments/Programs</a:t>
            </a:r>
          </a:p>
          <a:p>
            <a:pPr marL="342900" lvl="1" indent="0" algn="ctr">
              <a:buNone/>
            </a:pPr>
            <a:r>
              <a:rPr lang="en-CA" sz="2400" b="1" dirty="0" smtClean="0"/>
              <a:t>Grouped according to Faculty</a:t>
            </a:r>
          </a:p>
          <a:p>
            <a:pPr lvl="1"/>
            <a:endParaRPr lang="en-CA" sz="1600" dirty="0"/>
          </a:p>
          <a:p>
            <a:pPr marL="457200" lvl="1" indent="0">
              <a:buNone/>
            </a:pPr>
            <a:endParaRPr lang="en-CA" sz="1600" dirty="0" smtClean="0"/>
          </a:p>
          <a:p>
            <a:pPr marL="457200" lvl="1" indent="0">
              <a:buNone/>
            </a:pPr>
            <a:endParaRPr lang="en-CA" sz="1600" dirty="0"/>
          </a:p>
          <a:p>
            <a:pPr marL="457200" lvl="1" indent="0" algn="ctr">
              <a:buNone/>
            </a:pPr>
            <a:r>
              <a:rPr lang="en-CA" sz="2400" b="1" dirty="0" smtClean="0"/>
              <a:t>Faculty (professors, lab instructors)</a:t>
            </a:r>
          </a:p>
        </p:txBody>
      </p:sp>
      <p:sp>
        <p:nvSpPr>
          <p:cNvPr id="2" name="Down Arrow 1"/>
          <p:cNvSpPr/>
          <p:nvPr/>
        </p:nvSpPr>
        <p:spPr>
          <a:xfrm>
            <a:off x="4466122" y="2271565"/>
            <a:ext cx="484632" cy="64489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own Arrow 4"/>
          <p:cNvSpPr/>
          <p:nvPr/>
        </p:nvSpPr>
        <p:spPr>
          <a:xfrm>
            <a:off x="4466122" y="3410702"/>
            <a:ext cx="484632" cy="64489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own Arrow 5"/>
          <p:cNvSpPr/>
          <p:nvPr/>
        </p:nvSpPr>
        <p:spPr>
          <a:xfrm>
            <a:off x="4466122" y="4820256"/>
            <a:ext cx="484632" cy="64489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61629724"/>
      </p:ext>
    </p:extLst>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2"/>
          <p:cNvSpPr>
            <a:spLocks noGrp="1" noChangeArrowheads="1"/>
          </p:cNvSpPr>
          <p:nvPr>
            <p:ph type="title"/>
          </p:nvPr>
        </p:nvSpPr>
        <p:spPr>
          <a:xfrm>
            <a:off x="102882" y="833928"/>
            <a:ext cx="8557906" cy="858838"/>
          </a:xfrm>
        </p:spPr>
        <p:txBody>
          <a:bodyPr>
            <a:noAutofit/>
          </a:bodyPr>
          <a:lstStyle/>
          <a:p>
            <a:r>
              <a:rPr lang="en-US" sz="3600" b="1" dirty="0" smtClean="0"/>
              <a:t>Coordinators of your Programs</a:t>
            </a:r>
            <a:endParaRPr lang="en-US" sz="3600" b="1" dirty="0"/>
          </a:p>
        </p:txBody>
      </p:sp>
      <p:sp>
        <p:nvSpPr>
          <p:cNvPr id="303107" name="Rectangle 3"/>
          <p:cNvSpPr>
            <a:spLocks noGrp="1" noChangeArrowheads="1"/>
          </p:cNvSpPr>
          <p:nvPr>
            <p:ph idx="1"/>
          </p:nvPr>
        </p:nvSpPr>
        <p:spPr>
          <a:xfrm>
            <a:off x="685800" y="1795429"/>
            <a:ext cx="8018463" cy="4022725"/>
          </a:xfrm>
        </p:spPr>
        <p:txBody>
          <a:bodyPr>
            <a:normAutofit/>
          </a:bodyPr>
          <a:lstStyle/>
          <a:p>
            <a:pPr marL="0" indent="0">
              <a:buNone/>
            </a:pPr>
            <a:r>
              <a:rPr lang="en-US" sz="1500" dirty="0"/>
              <a:t>	</a:t>
            </a:r>
            <a:r>
              <a:rPr lang="en-US" sz="1500" dirty="0" smtClean="0"/>
              <a:t>      	</a:t>
            </a:r>
            <a:r>
              <a:rPr lang="en-US" sz="1400" dirty="0" smtClean="0"/>
              <a:t> 				</a:t>
            </a:r>
            <a:endParaRPr lang="en-US" sz="2000" dirty="0"/>
          </a:p>
          <a:p>
            <a:pPr marL="0" indent="0">
              <a:buNone/>
            </a:pPr>
            <a:r>
              <a:rPr lang="en-US" sz="1800" dirty="0" smtClean="0"/>
              <a:t>CLIMATE AND ENVIRONMENT: Dr. Patrick Withey (Economics)</a:t>
            </a:r>
          </a:p>
          <a:p>
            <a:pPr marL="0" indent="0">
              <a:buNone/>
            </a:pPr>
            <a:r>
              <a:rPr lang="en-US" sz="1800" dirty="0" smtClean="0"/>
              <a:t>HEALTH: Dr. Dan Kane (Human Kinetics)</a:t>
            </a:r>
          </a:p>
          <a:p>
            <a:pPr marL="0" indent="0">
              <a:buNone/>
            </a:pPr>
            <a:endParaRPr lang="en-US" sz="1800" dirty="0"/>
          </a:p>
          <a:p>
            <a:pPr marL="0" indent="0">
              <a:buNone/>
            </a:pPr>
            <a:r>
              <a:rPr lang="en-US" sz="1800" dirty="0" smtClean="0"/>
              <a:t>The Coordinators of your programs are the ones who will help you navigate the program. They can help you with understanding what is required of students in your program. </a:t>
            </a:r>
          </a:p>
          <a:p>
            <a:pPr marL="0" indent="0">
              <a:buNone/>
            </a:pPr>
            <a:r>
              <a:rPr lang="en-US" sz="1800" dirty="0" smtClean="0"/>
              <a:t>The Chairs and Coordinators of other programs can help you if you are having issues with specific classes in different departments. </a:t>
            </a:r>
          </a:p>
          <a:p>
            <a:pPr marL="0" indent="0">
              <a:buNone/>
            </a:pPr>
            <a:r>
              <a:rPr lang="en-US" sz="1800" dirty="0" smtClean="0"/>
              <a:t>As </a:t>
            </a:r>
            <a:r>
              <a:rPr lang="en-US" sz="1800" dirty="0" err="1" smtClean="0"/>
              <a:t>BASc</a:t>
            </a:r>
            <a:r>
              <a:rPr lang="en-US" sz="1800" dirty="0" smtClean="0"/>
              <a:t> students you will be taking courses from the Faculty of Arts and the Faculty of Science so you will have the chance to get to know many Chairs and Coordinators at StFX.</a:t>
            </a:r>
            <a:endParaRPr lang="en-US" sz="1800" dirty="0"/>
          </a:p>
        </p:txBody>
      </p:sp>
    </p:spTree>
    <p:extLst>
      <p:ext uri="{BB962C8B-B14F-4D97-AF65-F5344CB8AC3E}">
        <p14:creationId xmlns:p14="http://schemas.microsoft.com/office/powerpoint/2010/main" val="4110556722"/>
      </p:ext>
    </p:extLst>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a:xfrm>
            <a:off x="628650" y="807888"/>
            <a:ext cx="7886700" cy="1325563"/>
          </a:xfrm>
        </p:spPr>
        <p:txBody>
          <a:bodyPr>
            <a:normAutofit/>
          </a:bodyPr>
          <a:lstStyle/>
          <a:p>
            <a:r>
              <a:rPr lang="en-US" sz="4400" b="1" dirty="0" smtClean="0"/>
              <a:t>Office of the Dean of Arts </a:t>
            </a:r>
            <a:endParaRPr lang="en-US" sz="4400" b="1" dirty="0"/>
          </a:p>
        </p:txBody>
      </p:sp>
      <p:sp>
        <p:nvSpPr>
          <p:cNvPr id="246787" name="Rectangle 3"/>
          <p:cNvSpPr>
            <a:spLocks noGrp="1" noChangeArrowheads="1"/>
          </p:cNvSpPr>
          <p:nvPr>
            <p:ph idx="1"/>
          </p:nvPr>
        </p:nvSpPr>
        <p:spPr>
          <a:xfrm>
            <a:off x="628650" y="1893000"/>
            <a:ext cx="7886700" cy="4351338"/>
          </a:xfrm>
        </p:spPr>
        <p:txBody>
          <a:bodyPr/>
          <a:lstStyle/>
          <a:p>
            <a:r>
              <a:rPr lang="en-US" sz="2000" b="1" dirty="0" smtClean="0"/>
              <a:t>About the Office: (all information is available on the Website)</a:t>
            </a:r>
          </a:p>
          <a:p>
            <a:pPr marL="0" indent="0">
              <a:buNone/>
            </a:pPr>
            <a:endParaRPr lang="en-US" sz="2000" b="1" dirty="0" smtClean="0"/>
          </a:p>
          <a:p>
            <a:r>
              <a:rPr lang="en-US" sz="2000" b="1" dirty="0" smtClean="0"/>
              <a:t>WHO WE ARE:</a:t>
            </a:r>
            <a:r>
              <a:rPr lang="en-US" sz="1600" dirty="0" smtClean="0"/>
              <a:t>	</a:t>
            </a:r>
          </a:p>
          <a:p>
            <a:pPr lvl="1"/>
            <a:endParaRPr lang="en-US" sz="1600" dirty="0" smtClean="0"/>
          </a:p>
          <a:p>
            <a:pPr lvl="1"/>
            <a:r>
              <a:rPr lang="en-US" sz="1600" dirty="0"/>
              <a:t>Dean of </a:t>
            </a:r>
            <a:r>
              <a:rPr lang="en-US" sz="1600" dirty="0" smtClean="0"/>
              <a:t>Arts:</a:t>
            </a:r>
            <a:r>
              <a:rPr lang="en-US" sz="1600" dirty="0"/>
              <a:t> </a:t>
            </a:r>
            <a:r>
              <a:rPr lang="en-US" sz="1600" dirty="0" smtClean="0"/>
              <a:t> Dr</a:t>
            </a:r>
            <a:r>
              <a:rPr lang="en-US" sz="1600" dirty="0"/>
              <a:t>. Karen </a:t>
            </a:r>
            <a:r>
              <a:rPr lang="en-US" sz="1600" dirty="0" smtClean="0"/>
              <a:t>Brebner: 902 867-2165 </a:t>
            </a:r>
            <a:r>
              <a:rPr lang="en-US" sz="1600" dirty="0" smtClean="0">
                <a:hlinkClick r:id="rId3"/>
              </a:rPr>
              <a:t>kbrebner@stfx.ca</a:t>
            </a:r>
            <a:endParaRPr lang="en-US" sz="1150" dirty="0" smtClean="0"/>
          </a:p>
          <a:p>
            <a:pPr lvl="1"/>
            <a:endParaRPr lang="en-US" sz="1600" dirty="0"/>
          </a:p>
          <a:p>
            <a:pPr lvl="1"/>
            <a:r>
              <a:rPr lang="en-US" sz="1600" dirty="0" smtClean="0"/>
              <a:t>Assistant </a:t>
            </a:r>
            <a:r>
              <a:rPr lang="en-US" sz="1600" dirty="0"/>
              <a:t>to the Dean of </a:t>
            </a:r>
            <a:r>
              <a:rPr lang="en-US" sz="1600" dirty="0" smtClean="0"/>
              <a:t>Arts :   Navneet Kaur:  902 867-2165 </a:t>
            </a:r>
            <a:r>
              <a:rPr lang="en-US" sz="1600" dirty="0" smtClean="0">
                <a:hlinkClick r:id="rId4"/>
              </a:rPr>
              <a:t>nkaur@stfx.ca</a:t>
            </a:r>
            <a:endParaRPr lang="en-US" sz="1600" dirty="0" smtClean="0"/>
          </a:p>
          <a:p>
            <a:pPr lvl="1"/>
            <a:endParaRPr lang="en-US" sz="1600" dirty="0"/>
          </a:p>
          <a:p>
            <a:r>
              <a:rPr lang="en-US" sz="2000" b="1" dirty="0" smtClean="0"/>
              <a:t>WHERE </a:t>
            </a:r>
            <a:r>
              <a:rPr lang="en-US" sz="2000" b="1" dirty="0"/>
              <a:t>WE ARE: 	</a:t>
            </a:r>
            <a:r>
              <a:rPr lang="en-US" sz="2000" b="1" dirty="0" smtClean="0"/>
              <a:t>Nicholson Tower 305</a:t>
            </a:r>
          </a:p>
          <a:p>
            <a:r>
              <a:rPr lang="en-US" sz="2000" b="1" dirty="0" smtClean="0"/>
              <a:t>You are always welcome to come by my office at any time to look for assistance. </a:t>
            </a:r>
            <a:r>
              <a:rPr lang="en-CA" sz="2000" dirty="0"/>
              <a:t>If you would like to make an appointment to speak </a:t>
            </a:r>
            <a:r>
              <a:rPr lang="en-CA" sz="2000" dirty="0" smtClean="0"/>
              <a:t>to me, </a:t>
            </a:r>
            <a:r>
              <a:rPr lang="en-CA" sz="2000" dirty="0"/>
              <a:t>please contact (email, phone or in person</a:t>
            </a:r>
            <a:r>
              <a:rPr lang="en-CA" sz="2000" dirty="0" smtClean="0"/>
              <a:t>) </a:t>
            </a:r>
            <a:r>
              <a:rPr lang="en-CA" sz="2000" dirty="0" err="1" smtClean="0"/>
              <a:t>Navneet</a:t>
            </a:r>
            <a:r>
              <a:rPr lang="en-CA" sz="2000" dirty="0" smtClean="0"/>
              <a:t> </a:t>
            </a:r>
            <a:endParaRPr lang="en-US" sz="2000" b="1" dirty="0"/>
          </a:p>
          <a:p>
            <a:endParaRPr lang="en-US" sz="2000" dirty="0" smtClean="0"/>
          </a:p>
          <a:p>
            <a:pPr marL="55562" indent="0">
              <a:buNone/>
            </a:pPr>
            <a:endParaRPr lang="en-US" sz="2000" b="1" dirty="0" smtClean="0"/>
          </a:p>
          <a:p>
            <a:pPr marL="457200" lvl="1" indent="0">
              <a:buNone/>
            </a:pPr>
            <a:endParaRPr lang="en-US" sz="1600" dirty="0" smtClean="0"/>
          </a:p>
        </p:txBody>
      </p:sp>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a:xfrm>
            <a:off x="628650" y="807888"/>
            <a:ext cx="7886700" cy="1325563"/>
          </a:xfrm>
        </p:spPr>
        <p:txBody>
          <a:bodyPr>
            <a:normAutofit/>
          </a:bodyPr>
          <a:lstStyle/>
          <a:p>
            <a:r>
              <a:rPr lang="en-US" sz="4400" b="1" dirty="0" smtClean="0"/>
              <a:t>Office of the Dean of Science </a:t>
            </a:r>
            <a:endParaRPr lang="en-US" sz="4400" b="1" dirty="0"/>
          </a:p>
        </p:txBody>
      </p:sp>
      <p:sp>
        <p:nvSpPr>
          <p:cNvPr id="246787" name="Rectangle 3"/>
          <p:cNvSpPr>
            <a:spLocks noGrp="1" noChangeArrowheads="1"/>
          </p:cNvSpPr>
          <p:nvPr>
            <p:ph idx="1"/>
          </p:nvPr>
        </p:nvSpPr>
        <p:spPr>
          <a:xfrm>
            <a:off x="628650" y="1893000"/>
            <a:ext cx="7886700" cy="4351338"/>
          </a:xfrm>
        </p:spPr>
        <p:txBody>
          <a:bodyPr/>
          <a:lstStyle/>
          <a:p>
            <a:r>
              <a:rPr lang="en-US" sz="2000" b="1" dirty="0" smtClean="0"/>
              <a:t>About the Office: (all information is available on the Website)</a:t>
            </a:r>
          </a:p>
          <a:p>
            <a:pPr marL="0" indent="0">
              <a:buNone/>
            </a:pPr>
            <a:endParaRPr lang="en-US" sz="2000" b="1" dirty="0" smtClean="0"/>
          </a:p>
          <a:p>
            <a:r>
              <a:rPr lang="en-US" sz="2000" b="1" dirty="0" smtClean="0"/>
              <a:t>WHO WE ARE:</a:t>
            </a:r>
            <a:r>
              <a:rPr lang="en-US" sz="1600" dirty="0" smtClean="0"/>
              <a:t>	</a:t>
            </a:r>
          </a:p>
          <a:p>
            <a:pPr lvl="1"/>
            <a:endParaRPr lang="en-US" sz="1600" dirty="0" smtClean="0"/>
          </a:p>
          <a:p>
            <a:pPr lvl="1"/>
            <a:r>
              <a:rPr lang="en-US" sz="1600" dirty="0"/>
              <a:t>Dean of </a:t>
            </a:r>
            <a:r>
              <a:rPr lang="en-US" sz="1600" dirty="0" smtClean="0"/>
              <a:t>Science:  Dr</a:t>
            </a:r>
            <a:r>
              <a:rPr lang="en-US" sz="1600" dirty="0"/>
              <a:t>. </a:t>
            </a:r>
            <a:r>
              <a:rPr lang="en-US" sz="1600" dirty="0" smtClean="0"/>
              <a:t>Dan </a:t>
            </a:r>
            <a:r>
              <a:rPr lang="en-US" sz="1600" dirty="0" err="1" smtClean="0"/>
              <a:t>Belliveau</a:t>
            </a:r>
            <a:r>
              <a:rPr lang="en-US" sz="1600" dirty="0" smtClean="0"/>
              <a:t>: 902 867-2165 </a:t>
            </a:r>
            <a:r>
              <a:rPr lang="en-US" sz="1600" dirty="0" smtClean="0">
                <a:hlinkClick r:id="rId3"/>
              </a:rPr>
              <a:t>dbellive@stfx.ca</a:t>
            </a:r>
            <a:endParaRPr lang="en-US" sz="1150" dirty="0" smtClean="0"/>
          </a:p>
          <a:p>
            <a:pPr lvl="1"/>
            <a:endParaRPr lang="en-US" sz="1600" dirty="0"/>
          </a:p>
          <a:p>
            <a:pPr lvl="1"/>
            <a:r>
              <a:rPr lang="en-US" sz="1600" dirty="0" smtClean="0"/>
              <a:t>Assistant </a:t>
            </a:r>
            <a:r>
              <a:rPr lang="en-US" sz="1600" dirty="0"/>
              <a:t>to the Dean of </a:t>
            </a:r>
            <a:r>
              <a:rPr lang="en-US" sz="1600" dirty="0" smtClean="0"/>
              <a:t>Science:   Sheila MacMillan:  902 867-3903 </a:t>
            </a:r>
            <a:r>
              <a:rPr lang="en-US" sz="1600" dirty="0" smtClean="0">
                <a:hlinkClick r:id="rId4"/>
              </a:rPr>
              <a:t>smacmill@stfx.ca</a:t>
            </a:r>
            <a:endParaRPr lang="en-US" sz="1600" dirty="0" smtClean="0"/>
          </a:p>
          <a:p>
            <a:pPr lvl="1"/>
            <a:endParaRPr lang="en-US" sz="1600" dirty="0"/>
          </a:p>
          <a:p>
            <a:r>
              <a:rPr lang="en-US" sz="2000" b="1" dirty="0" smtClean="0"/>
              <a:t>WHERE THEY ARE: </a:t>
            </a:r>
            <a:r>
              <a:rPr lang="en-US" sz="2000" b="1" dirty="0"/>
              <a:t>	</a:t>
            </a:r>
            <a:r>
              <a:rPr lang="en-US" sz="2000" b="1" dirty="0" smtClean="0"/>
              <a:t>Nicholson Tower 308</a:t>
            </a:r>
          </a:p>
          <a:p>
            <a:r>
              <a:rPr lang="en-US" sz="2000" b="1" dirty="0" smtClean="0"/>
              <a:t>You are always welcome to come by Dr. </a:t>
            </a:r>
            <a:r>
              <a:rPr lang="en-US" sz="2000" b="1" dirty="0" err="1" smtClean="0"/>
              <a:t>Belliveu’s</a:t>
            </a:r>
            <a:r>
              <a:rPr lang="en-US" sz="2000" b="1" dirty="0" smtClean="0"/>
              <a:t> offices at any time to look for assistance. </a:t>
            </a:r>
            <a:r>
              <a:rPr lang="en-CA" sz="2000" dirty="0"/>
              <a:t>If you would like to make an appointment to speak </a:t>
            </a:r>
            <a:r>
              <a:rPr lang="en-CA" sz="2000" dirty="0" smtClean="0"/>
              <a:t>to Dr. </a:t>
            </a:r>
            <a:r>
              <a:rPr lang="en-CA" sz="2000" dirty="0" err="1" smtClean="0"/>
              <a:t>Belliveau</a:t>
            </a:r>
            <a:r>
              <a:rPr lang="en-CA" sz="2000" dirty="0" smtClean="0"/>
              <a:t>, </a:t>
            </a:r>
            <a:r>
              <a:rPr lang="en-CA" sz="2000" dirty="0"/>
              <a:t>please contact (email, phone or in person</a:t>
            </a:r>
            <a:r>
              <a:rPr lang="en-CA" sz="2000" dirty="0" smtClean="0"/>
              <a:t>) Sheila </a:t>
            </a:r>
            <a:endParaRPr lang="en-US" sz="2000" b="1" dirty="0"/>
          </a:p>
          <a:p>
            <a:endParaRPr lang="en-US" sz="2000" dirty="0" smtClean="0"/>
          </a:p>
          <a:p>
            <a:pPr marL="55562" indent="0">
              <a:buNone/>
            </a:pPr>
            <a:endParaRPr lang="en-US" sz="2000" b="1" dirty="0" smtClean="0"/>
          </a:p>
          <a:p>
            <a:pPr marL="457200" lvl="1" indent="0">
              <a:buNone/>
            </a:pPr>
            <a:endParaRPr lang="en-US" sz="1600" dirty="0" smtClean="0"/>
          </a:p>
        </p:txBody>
      </p:sp>
    </p:spTree>
    <p:extLst>
      <p:ext uri="{BB962C8B-B14F-4D97-AF65-F5344CB8AC3E}">
        <p14:creationId xmlns:p14="http://schemas.microsoft.com/office/powerpoint/2010/main" val="1859002414"/>
      </p:ext>
    </p:extLst>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a:xfrm>
            <a:off x="628650" y="779005"/>
            <a:ext cx="7886700" cy="1325563"/>
          </a:xfrm>
        </p:spPr>
        <p:txBody>
          <a:bodyPr>
            <a:normAutofit/>
          </a:bodyPr>
          <a:lstStyle/>
          <a:p>
            <a:r>
              <a:rPr lang="en-US" sz="4400" b="1" dirty="0" smtClean="0"/>
              <a:t>Offices of the Deans</a:t>
            </a:r>
            <a:endParaRPr lang="en-US" sz="4400" b="1" dirty="0"/>
          </a:p>
        </p:txBody>
      </p:sp>
      <p:sp>
        <p:nvSpPr>
          <p:cNvPr id="246787" name="Rectangle 3"/>
          <p:cNvSpPr>
            <a:spLocks noGrp="1" noChangeArrowheads="1"/>
          </p:cNvSpPr>
          <p:nvPr>
            <p:ph idx="1"/>
          </p:nvPr>
        </p:nvSpPr>
        <p:spPr>
          <a:xfrm>
            <a:off x="628650" y="1818752"/>
            <a:ext cx="7886700" cy="4642338"/>
          </a:xfrm>
        </p:spPr>
        <p:txBody>
          <a:bodyPr>
            <a:normAutofit/>
          </a:bodyPr>
          <a:lstStyle/>
          <a:p>
            <a:pPr marL="1028700" lvl="3" indent="0">
              <a:buNone/>
            </a:pPr>
            <a:endParaRPr lang="en-US" sz="800" b="1" dirty="0"/>
          </a:p>
          <a:p>
            <a:pPr marL="342900" lvl="1" indent="0">
              <a:buNone/>
            </a:pPr>
            <a:r>
              <a:rPr lang="en-US" sz="2200" b="1" dirty="0" smtClean="0"/>
              <a:t>WHAT WE DO:</a:t>
            </a:r>
            <a:endParaRPr lang="en-CA" sz="1600" b="1" dirty="0" smtClean="0"/>
          </a:p>
          <a:p>
            <a:pPr lvl="2"/>
            <a:r>
              <a:rPr lang="en-CA" sz="1800" dirty="0"/>
              <a:t>S</a:t>
            </a:r>
            <a:r>
              <a:rPr lang="en-CA" sz="1800" dirty="0" smtClean="0"/>
              <a:t>upport all </a:t>
            </a:r>
            <a:r>
              <a:rPr lang="en-CA" sz="1800" dirty="0"/>
              <a:t>academic departments and programs in the </a:t>
            </a:r>
            <a:r>
              <a:rPr lang="en-CA" sz="1800" dirty="0" smtClean="0"/>
              <a:t>Faculties</a:t>
            </a:r>
          </a:p>
          <a:p>
            <a:pPr lvl="2"/>
            <a:endParaRPr lang="en-CA" sz="1800" dirty="0" smtClean="0"/>
          </a:p>
          <a:p>
            <a:pPr lvl="2"/>
            <a:r>
              <a:rPr lang="en-CA" sz="1800" dirty="0" smtClean="0"/>
              <a:t>Support all people: faculty</a:t>
            </a:r>
            <a:r>
              <a:rPr lang="en-CA" sz="1800" dirty="0"/>
              <a:t> </a:t>
            </a:r>
            <a:r>
              <a:rPr lang="en-CA" sz="1800" dirty="0" smtClean="0"/>
              <a:t>and staff.</a:t>
            </a:r>
            <a:endParaRPr lang="en-CA" sz="1800" dirty="0"/>
          </a:p>
          <a:p>
            <a:pPr lvl="2"/>
            <a:endParaRPr lang="en-CA" sz="1800" dirty="0" smtClean="0"/>
          </a:p>
          <a:p>
            <a:pPr lvl="2"/>
            <a:r>
              <a:rPr lang="en-CA" sz="1800" dirty="0" smtClean="0">
                <a:solidFill>
                  <a:srgbClr val="FF0000"/>
                </a:solidFill>
              </a:rPr>
              <a:t>Support all students </a:t>
            </a:r>
            <a:r>
              <a:rPr lang="en-CA" sz="1800" dirty="0">
                <a:solidFill>
                  <a:srgbClr val="FF0000"/>
                </a:solidFill>
              </a:rPr>
              <a:t>in their academic </a:t>
            </a:r>
            <a:r>
              <a:rPr lang="en-CA" sz="1800" dirty="0" smtClean="0">
                <a:solidFill>
                  <a:srgbClr val="FF0000"/>
                </a:solidFill>
              </a:rPr>
              <a:t>endeavours.</a:t>
            </a:r>
          </a:p>
          <a:p>
            <a:pPr marL="685800" lvl="2" indent="0">
              <a:buNone/>
            </a:pPr>
            <a:endParaRPr lang="en-CA" sz="1800" dirty="0" smtClean="0">
              <a:solidFill>
                <a:srgbClr val="FF0000"/>
              </a:solidFill>
            </a:endParaRPr>
          </a:p>
          <a:p>
            <a:pPr lvl="2"/>
            <a:r>
              <a:rPr lang="en-CA" sz="1800" dirty="0"/>
              <a:t>Because you are students in the </a:t>
            </a:r>
            <a:r>
              <a:rPr lang="en-CA" sz="1800" dirty="0" err="1" smtClean="0"/>
              <a:t>BASc</a:t>
            </a:r>
            <a:r>
              <a:rPr lang="en-CA" sz="1800" dirty="0" smtClean="0"/>
              <a:t> programs,  </a:t>
            </a:r>
            <a:r>
              <a:rPr lang="en-CA" sz="1800" dirty="0"/>
              <a:t>you </a:t>
            </a:r>
            <a:r>
              <a:rPr lang="en-CA" sz="1800" dirty="0" smtClean="0"/>
              <a:t>can </a:t>
            </a:r>
            <a:r>
              <a:rPr lang="en-CA" sz="1800" dirty="0"/>
              <a:t>come to </a:t>
            </a:r>
            <a:r>
              <a:rPr lang="en-CA" sz="1800" dirty="0" smtClean="0"/>
              <a:t>either me, or Dr. </a:t>
            </a:r>
            <a:r>
              <a:rPr lang="en-CA" sz="1800" dirty="0" err="1" smtClean="0"/>
              <a:t>Belliveau</a:t>
            </a:r>
            <a:r>
              <a:rPr lang="en-CA" sz="1800" dirty="0" smtClean="0"/>
              <a:t> </a:t>
            </a:r>
            <a:r>
              <a:rPr lang="en-CA" sz="1800" dirty="0"/>
              <a:t>to discuss issues you are </a:t>
            </a:r>
            <a:r>
              <a:rPr lang="en-CA" sz="1800" dirty="0" smtClean="0"/>
              <a:t>having</a:t>
            </a:r>
            <a:endParaRPr lang="en-CA" sz="1800" dirty="0" smtClean="0">
              <a:solidFill>
                <a:srgbClr val="FF0000"/>
              </a:solidFill>
            </a:endParaRPr>
          </a:p>
          <a:p>
            <a:pPr lvl="2"/>
            <a:endParaRPr lang="en-CA" sz="1800" dirty="0" smtClean="0">
              <a:solidFill>
                <a:srgbClr val="FF0000"/>
              </a:solidFill>
            </a:endParaRPr>
          </a:p>
        </p:txBody>
      </p:sp>
    </p:spTree>
    <p:extLst>
      <p:ext uri="{BB962C8B-B14F-4D97-AF65-F5344CB8AC3E}">
        <p14:creationId xmlns:p14="http://schemas.microsoft.com/office/powerpoint/2010/main" val="1281788562"/>
      </p:ext>
    </p:extLst>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2D18054F66DA84DA4A6CFCBAF65BFFE" ma:contentTypeVersion="7" ma:contentTypeDescription="Create a new document." ma:contentTypeScope="" ma:versionID="adcbf63ae56c5849b6b011571d01db15">
  <xsd:schema xmlns:xsd="http://www.w3.org/2001/XMLSchema" xmlns:xs="http://www.w3.org/2001/XMLSchema" xmlns:p="http://schemas.microsoft.com/office/2006/metadata/properties" xmlns:ns3="145a2c7c-de59-43d0-8458-4851a91aa8ab" targetNamespace="http://schemas.microsoft.com/office/2006/metadata/properties" ma:root="true" ma:fieldsID="c399b9ad2f4c68dbdc9f1a29da3bbd13" ns3:_="">
    <xsd:import namespace="145a2c7c-de59-43d0-8458-4851a91aa8ab"/>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5a2c7c-de59-43d0-8458-4851a91aa8ab"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92A41AD-B9FC-4E21-9FF7-3096B0994954}">
  <ds:schemaRefs>
    <ds:schemaRef ds:uri="http://schemas.microsoft.com/sharepoint/v3/contenttype/forms"/>
  </ds:schemaRefs>
</ds:datastoreItem>
</file>

<file path=customXml/itemProps2.xml><?xml version="1.0" encoding="utf-8"?>
<ds:datastoreItem xmlns:ds="http://schemas.openxmlformats.org/officeDocument/2006/customXml" ds:itemID="{6AD56F51-6C81-4A00-BF66-6DB18A0F16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45a2c7c-de59-43d0-8458-4851a91aa8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DAECB8D-BF96-46F1-80C9-0C9E096B2ED5}">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145a2c7c-de59-43d0-8458-4851a91aa8ab"/>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4330</TotalTime>
  <Words>3260</Words>
  <Application>Microsoft Office PowerPoint</Application>
  <PresentationFormat>On-screen Show (4:3)</PresentationFormat>
  <Paragraphs>316</Paragraphs>
  <Slides>39</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39</vt:i4>
      </vt:variant>
    </vt:vector>
  </HeadingPairs>
  <TitlesOfParts>
    <vt:vector size="45" baseType="lpstr">
      <vt:lpstr>Microsoft JhengHei UI</vt:lpstr>
      <vt:lpstr>Arial</vt:lpstr>
      <vt:lpstr>Calibri</vt:lpstr>
      <vt:lpstr>Calibri Light</vt:lpstr>
      <vt:lpstr>Times</vt:lpstr>
      <vt:lpstr>Office Theme</vt:lpstr>
      <vt:lpstr>PowerPoint Presentation</vt:lpstr>
      <vt:lpstr>Welcome to StFX</vt:lpstr>
      <vt:lpstr>Faculties of Arts and Science</vt:lpstr>
      <vt:lpstr>THIS IS A VERY DIFFERENT YEAR</vt:lpstr>
      <vt:lpstr>University Academic Structure</vt:lpstr>
      <vt:lpstr>Coordinators of your Programs</vt:lpstr>
      <vt:lpstr>Office of the Dean of Arts </vt:lpstr>
      <vt:lpstr>Office of the Dean of Science </vt:lpstr>
      <vt:lpstr>Offices of the Deans</vt:lpstr>
      <vt:lpstr>Offices of the Deans</vt:lpstr>
      <vt:lpstr>Typical Course Patterns and Choices</vt:lpstr>
      <vt:lpstr>Typical Course Patterns and Choices</vt:lpstr>
      <vt:lpstr>Typical Course Patterns and Choices</vt:lpstr>
      <vt:lpstr>What to do if you have Academic Questions</vt:lpstr>
      <vt:lpstr>What to do if you have Academic Questions</vt:lpstr>
      <vt:lpstr>     Other people you can turn to for help: </vt:lpstr>
      <vt:lpstr>Other people you can turn to for help:</vt:lpstr>
      <vt:lpstr>Other people you can turn to for help:</vt:lpstr>
      <vt:lpstr>The 2020-21 Academic Calendar</vt:lpstr>
      <vt:lpstr>The 2020-21 Academic Calendar</vt:lpstr>
      <vt:lpstr>Important Dates! Listed in the Calendar</vt:lpstr>
      <vt:lpstr>MAKE SURE YOU TAKE NOTE!</vt:lpstr>
      <vt:lpstr>Set yourself up for a good year</vt:lpstr>
      <vt:lpstr>Set yourself up for a good year</vt:lpstr>
      <vt:lpstr>Set yourself up for a good year</vt:lpstr>
      <vt:lpstr>Set yourself up for a good year</vt:lpstr>
      <vt:lpstr>Your Classes</vt:lpstr>
      <vt:lpstr>Set yourself up for a good year</vt:lpstr>
      <vt:lpstr>Typical Weekly Time Commitments</vt:lpstr>
      <vt:lpstr>Typical Weekly Time Commitments</vt:lpstr>
      <vt:lpstr>Set yourself up for a good year</vt:lpstr>
      <vt:lpstr>Examples of University Life</vt:lpstr>
      <vt:lpstr>Set yourself up for a good year</vt:lpstr>
      <vt:lpstr>University Services</vt:lpstr>
      <vt:lpstr>Set yourself up for a good year</vt:lpstr>
      <vt:lpstr>Further advice</vt:lpstr>
      <vt:lpstr>Further advice</vt:lpstr>
      <vt:lpstr>Further advice</vt:lpstr>
      <vt:lpstr>Questions</vt:lpstr>
    </vt:vector>
  </TitlesOfParts>
  <Company>Millar Productions</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 FX Standard Deck</dc:title>
  <dc:creator>Robert van den Hoogen</dc:creator>
  <cp:lastModifiedBy>Karen Brebner</cp:lastModifiedBy>
  <cp:revision>278</cp:revision>
  <cp:lastPrinted>2018-09-02T13:46:44Z</cp:lastPrinted>
  <dcterms:created xsi:type="dcterms:W3CDTF">2005-11-24T18:22:14Z</dcterms:created>
  <dcterms:modified xsi:type="dcterms:W3CDTF">2020-09-12T15:10:41Z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0x01010072D18054F66DA84DA4A6CFCBAF65BFFE</vt:lpwstr>
  </property>
</Properties>
</file>