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4"/>
  </p:sldMasterIdLst>
  <p:notesMasterIdLst>
    <p:notesMasterId r:id="rId15"/>
  </p:notesMasterIdLst>
  <p:handoutMasterIdLst>
    <p:handoutMasterId r:id="rId16"/>
  </p:handoutMasterIdLst>
  <p:sldIdLst>
    <p:sldId id="256" r:id="rId5"/>
    <p:sldId id="275" r:id="rId6"/>
    <p:sldId id="278" r:id="rId7"/>
    <p:sldId id="284" r:id="rId8"/>
    <p:sldId id="277" r:id="rId9"/>
    <p:sldId id="276" r:id="rId10"/>
    <p:sldId id="286" r:id="rId11"/>
    <p:sldId id="274" r:id="rId12"/>
    <p:sldId id="281" r:id="rId13"/>
    <p:sldId id="279"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038D2-0ED9-4793-947D-542A5CFF82FC}" v="2" dt="2023-04-28T18:41:41.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3792" autoAdjust="0"/>
  </p:normalViewPr>
  <p:slideViewPr>
    <p:cSldViewPr snapToGrid="0">
      <p:cViewPr varScale="1">
        <p:scale>
          <a:sx n="107" d="100"/>
          <a:sy n="107" d="100"/>
        </p:scale>
        <p:origin x="63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6D7858F-6309-4F09-BEA0-6CBF97E55806}" type="datetimeFigureOut">
              <a:rPr lang="en-US" smtClean="0"/>
              <a:t>5/1/2023</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F53C5D-CD12-6D4C-A980-0612968271E2}" type="datetimeFigureOut">
              <a:rPr lang="en-US" smtClean="0"/>
              <a:t>5/1/2023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F167F0-0840-1348-BFE4-C6298BBC0698}" type="slidenum">
              <a:rPr lang="en-US" smtClean="0"/>
              <a:t>1</a:t>
            </a:fld>
            <a:endParaRPr lang="en-US" dirty="0"/>
          </a:p>
        </p:txBody>
      </p:sp>
    </p:spTree>
    <p:extLst>
      <p:ext uri="{BB962C8B-B14F-4D97-AF65-F5344CB8AC3E}">
        <p14:creationId xmlns:p14="http://schemas.microsoft.com/office/powerpoint/2010/main" val="4244613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F167F0-0840-1348-BFE4-C6298BBC0698}" type="slidenum">
              <a:rPr lang="en-US" smtClean="0"/>
              <a:t>10</a:t>
            </a:fld>
            <a:endParaRPr lang="en-US" dirty="0"/>
          </a:p>
        </p:txBody>
      </p:sp>
    </p:spTree>
    <p:extLst>
      <p:ext uri="{BB962C8B-B14F-4D97-AF65-F5344CB8AC3E}">
        <p14:creationId xmlns:p14="http://schemas.microsoft.com/office/powerpoint/2010/main" val="349564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a:t>
            </a:fld>
            <a:endParaRPr lang="en-US" dirty="0"/>
          </a:p>
        </p:txBody>
      </p:sp>
    </p:spTree>
    <p:extLst>
      <p:ext uri="{BB962C8B-B14F-4D97-AF65-F5344CB8AC3E}">
        <p14:creationId xmlns:p14="http://schemas.microsoft.com/office/powerpoint/2010/main" val="125237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a:t>
            </a:fld>
            <a:endParaRPr lang="en-US" dirty="0"/>
          </a:p>
        </p:txBody>
      </p:sp>
    </p:spTree>
    <p:extLst>
      <p:ext uri="{BB962C8B-B14F-4D97-AF65-F5344CB8AC3E}">
        <p14:creationId xmlns:p14="http://schemas.microsoft.com/office/powerpoint/2010/main" val="195214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4</a:t>
            </a:fld>
            <a:endParaRPr lang="en-US" dirty="0"/>
          </a:p>
        </p:txBody>
      </p:sp>
    </p:spTree>
    <p:extLst>
      <p:ext uri="{BB962C8B-B14F-4D97-AF65-F5344CB8AC3E}">
        <p14:creationId xmlns:p14="http://schemas.microsoft.com/office/powerpoint/2010/main" val="264354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5</a:t>
            </a:fld>
            <a:endParaRPr lang="en-US" dirty="0"/>
          </a:p>
        </p:txBody>
      </p:sp>
    </p:spTree>
    <p:extLst>
      <p:ext uri="{BB962C8B-B14F-4D97-AF65-F5344CB8AC3E}">
        <p14:creationId xmlns:p14="http://schemas.microsoft.com/office/powerpoint/2010/main" val="309951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6</a:t>
            </a:fld>
            <a:endParaRPr lang="en-US" dirty="0"/>
          </a:p>
        </p:txBody>
      </p:sp>
    </p:spTree>
    <p:extLst>
      <p:ext uri="{BB962C8B-B14F-4D97-AF65-F5344CB8AC3E}">
        <p14:creationId xmlns:p14="http://schemas.microsoft.com/office/powerpoint/2010/main" val="358754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7</a:t>
            </a:fld>
            <a:endParaRPr lang="en-US" dirty="0"/>
          </a:p>
        </p:txBody>
      </p:sp>
    </p:spTree>
    <p:extLst>
      <p:ext uri="{BB962C8B-B14F-4D97-AF65-F5344CB8AC3E}">
        <p14:creationId xmlns:p14="http://schemas.microsoft.com/office/powerpoint/2010/main" val="3311735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8</a:t>
            </a:fld>
            <a:endParaRPr lang="en-US" dirty="0"/>
          </a:p>
        </p:txBody>
      </p:sp>
    </p:spTree>
    <p:extLst>
      <p:ext uri="{BB962C8B-B14F-4D97-AF65-F5344CB8AC3E}">
        <p14:creationId xmlns:p14="http://schemas.microsoft.com/office/powerpoint/2010/main" val="345959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9</a:t>
            </a:fld>
            <a:endParaRPr lang="en-US" dirty="0"/>
          </a:p>
        </p:txBody>
      </p:sp>
    </p:spTree>
    <p:extLst>
      <p:ext uri="{BB962C8B-B14F-4D97-AF65-F5344CB8AC3E}">
        <p14:creationId xmlns:p14="http://schemas.microsoft.com/office/powerpoint/2010/main" val="3768357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5/1/2023</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10" name="Rectangle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5/1/2023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5/1/2023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1B17C1C-DA5E-F743-826B-CB70C940D4E6}" type="datetime1">
              <a:rPr lang="en-US" noProof="0" smtClean="0"/>
              <a:t>5/1/2023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6F10E4C-E478-1D40-94DF-17D7429B053A}" type="datetime1">
              <a:rPr lang="en-US" noProof="0" smtClean="0"/>
              <a:t>5/1/2023</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5/1/2023</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5/1/2023</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5297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5/1/2023</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06D41EE2-1449-2741-9D08-61623EFC2A0E}" type="datetime1">
              <a:rPr lang="en-US" noProof="0" smtClean="0"/>
              <a:t>5/1/2023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5/1/2023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5/1/2023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5/1/2023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6E94F40A-5592-5744-BFD7-61B04D70BFE7}" type="datetime1">
              <a:rPr lang="en-US" noProof="0" smtClean="0"/>
              <a:t>5/1/2023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5/1/2023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5/1/2023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8C369370-372E-0846-B090-5E6EF97A3B62}" type="datetime1">
              <a:rPr lang="en-US" noProof="0" smtClean="0"/>
              <a:t>5/1/2023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5/1/2023</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66" r:id="rId15"/>
    <p:sldLayoutId id="2147483847" r:id="rId16"/>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ystfx.ca/bachelor-of-education/sites/bachelor-of-education/files/2022-09/BEd%20Handbook%202022-2023.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beta.novascotia.ca/apply-child-abuse-register-search" TargetMode="External"/><Relationship Id="rId4" Type="http://schemas.openxmlformats.org/officeDocument/2006/relationships/hyperlink" Target="https://stfxca-my.sharepoint.com/personal/bpowers_stfx_ca/Documents/Desktop/Docs/2022-2023%20Vulnerable%20Sector%20Criminal%20Record%20Check%20Letter%20Signed.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mystfx.ca/bachelor-of-education/bachelor-education-handbook"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1944449" y="2044557"/>
            <a:ext cx="8825658" cy="1568153"/>
          </a:xfrm>
        </p:spPr>
        <p:txBody>
          <a:bodyPr anchor="ctr">
            <a:noAutofit/>
          </a:bodyPr>
          <a:lstStyle/>
          <a:p>
            <a:pPr algn="ctr">
              <a:lnSpc>
                <a:spcPct val="90000"/>
              </a:lnSpc>
            </a:pPr>
            <a:r>
              <a:rPr lang="en-US" sz="5500" dirty="0"/>
              <a:t>Practicum Placements</a:t>
            </a:r>
            <a:br>
              <a:rPr lang="en-US" sz="5500" dirty="0"/>
            </a:br>
            <a:r>
              <a:rPr lang="en-US" sz="5500" dirty="0"/>
              <a:t>At-a-Glance</a:t>
            </a:r>
            <a:br>
              <a:rPr lang="en-US" sz="5500" dirty="0"/>
            </a:br>
            <a:endParaRPr lang="en-US" sz="5500" dirty="0"/>
          </a:p>
        </p:txBody>
      </p:sp>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6986427" y="4626649"/>
            <a:ext cx="4500080" cy="1446512"/>
          </a:xfrm>
        </p:spPr>
        <p:txBody>
          <a:bodyPr>
            <a:normAutofit/>
          </a:bodyPr>
          <a:lstStyle/>
          <a:p>
            <a:pPr marL="0" indent="0">
              <a:buNone/>
            </a:pPr>
            <a:r>
              <a:rPr lang="en-US" dirty="0"/>
              <a:t>Becky Powers</a:t>
            </a:r>
          </a:p>
          <a:p>
            <a:pPr marL="0" indent="0">
              <a:buNone/>
            </a:pPr>
            <a:r>
              <a:rPr lang="en-US" dirty="0"/>
              <a:t>Field &amp; Admissions Coordinator</a:t>
            </a:r>
          </a:p>
          <a:p>
            <a:pPr marL="0" indent="0">
              <a:buNone/>
            </a:pPr>
            <a:r>
              <a:rPr lang="en-US" dirty="0"/>
              <a:t>Bachelor of Education Program</a:t>
            </a:r>
          </a:p>
        </p:txBody>
      </p:sp>
      <p:sp>
        <p:nvSpPr>
          <p:cNvPr id="10" name="Slide Number Placeholder 4">
            <a:extLst>
              <a:ext uri="{FF2B5EF4-FFF2-40B4-BE49-F238E27FC236}">
                <a16:creationId xmlns:a16="http://schemas.microsoft.com/office/drawing/2014/main" id="{AE323714-F585-40F3-E7E1-D227A9640D5D}"/>
              </a:ext>
            </a:extLst>
          </p:cNvPr>
          <p:cNvSpPr>
            <a:spLocks noGrp="1"/>
          </p:cNvSpPr>
          <p:nvPr>
            <p:ph type="sldNum" sz="quarter" idx="12"/>
          </p:nvPr>
        </p:nvSpPr>
        <p:spPr/>
        <p:txBody>
          <a:bodyPr/>
          <a:lstStyle/>
          <a:p>
            <a:pPr>
              <a:spcAft>
                <a:spcPts val="600"/>
              </a:spcAft>
            </a:pPr>
            <a:fld id="{9FF96B15-8338-45D5-A943-561235072D66}" type="slidenum">
              <a:rPr lang="en-US" noProof="0" smtClean="0"/>
              <a:pPr>
                <a:spcAft>
                  <a:spcPts val="600"/>
                </a:spcAft>
              </a:pPr>
              <a:t>1</a:t>
            </a:fld>
            <a:endParaRPr lang="en-US" noProof="0"/>
          </a:p>
        </p:txBody>
      </p:sp>
      <p:pic>
        <p:nvPicPr>
          <p:cNvPr id="5" name="Picture 4">
            <a:extLst>
              <a:ext uri="{FF2B5EF4-FFF2-40B4-BE49-F238E27FC236}">
                <a16:creationId xmlns:a16="http://schemas.microsoft.com/office/drawing/2014/main" id="{0ABE9994-036A-BCBC-350D-FBDAE2CFF99D}"/>
              </a:ext>
            </a:extLst>
          </p:cNvPr>
          <p:cNvPicPr>
            <a:picLocks noChangeAspect="1"/>
          </p:cNvPicPr>
          <p:nvPr/>
        </p:nvPicPr>
        <p:blipFill>
          <a:blip r:embed="rId3"/>
          <a:stretch>
            <a:fillRect/>
          </a:stretch>
        </p:blipFill>
        <p:spPr>
          <a:xfrm>
            <a:off x="705493" y="4193755"/>
            <a:ext cx="5562611" cy="1984252"/>
          </a:xfrm>
          <a:prstGeom prst="rect">
            <a:avLst/>
          </a:prstGeom>
        </p:spPr>
      </p:pic>
    </p:spTree>
    <p:extLst>
      <p:ext uri="{BB962C8B-B14F-4D97-AF65-F5344CB8AC3E}">
        <p14:creationId xmlns:p14="http://schemas.microsoft.com/office/powerpoint/2010/main" val="3067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809C-6FAA-AF16-5914-E74113FCCA2E}"/>
              </a:ext>
            </a:extLst>
          </p:cNvPr>
          <p:cNvSpPr>
            <a:spLocks noGrp="1"/>
          </p:cNvSpPr>
          <p:nvPr>
            <p:ph type="title"/>
          </p:nvPr>
        </p:nvSpPr>
        <p:spPr>
          <a:xfrm>
            <a:off x="1001261" y="1804203"/>
            <a:ext cx="3438881" cy="2283824"/>
          </a:xfrm>
        </p:spPr>
        <p:txBody>
          <a:bodyPr/>
          <a:lstStyle/>
          <a:p>
            <a:r>
              <a:rPr lang="en-US" sz="4000" dirty="0">
                <a:solidFill>
                  <a:schemeClr val="bg1"/>
                </a:solidFill>
                <a:hlinkClick r:id="rId3">
                  <a:extLst>
                    <a:ext uri="{A12FA001-AC4F-418D-AE19-62706E023703}">
                      <ahyp:hlinkClr xmlns:ahyp="http://schemas.microsoft.com/office/drawing/2018/hyperlinkcolor" val="tx"/>
                    </a:ext>
                  </a:extLst>
                </a:hlinkClick>
              </a:rPr>
              <a:t>Handbook Appendices</a:t>
            </a:r>
            <a:endParaRPr lang="en-US" sz="4000" dirty="0">
              <a:solidFill>
                <a:schemeClr val="bg1"/>
              </a:solidFill>
            </a:endParaRPr>
          </a:p>
        </p:txBody>
      </p:sp>
      <p:sp>
        <p:nvSpPr>
          <p:cNvPr id="3" name="Slide Number Placeholder 2">
            <a:extLst>
              <a:ext uri="{FF2B5EF4-FFF2-40B4-BE49-F238E27FC236}">
                <a16:creationId xmlns:a16="http://schemas.microsoft.com/office/drawing/2014/main" id="{9EA9765B-0D48-50F3-CBFF-23D5FEBF237B}"/>
              </a:ext>
            </a:extLst>
          </p:cNvPr>
          <p:cNvSpPr>
            <a:spLocks noGrp="1"/>
          </p:cNvSpPr>
          <p:nvPr>
            <p:ph type="sldNum" sz="quarter" idx="12"/>
          </p:nvPr>
        </p:nvSpPr>
        <p:spPr/>
        <p:txBody>
          <a:bodyPr/>
          <a:lstStyle/>
          <a:p>
            <a:fld id="{9FF96B15-8338-45D5-A943-561235072D66}" type="slidenum">
              <a:rPr lang="en-US" noProof="0" smtClean="0"/>
              <a:t>10</a:t>
            </a:fld>
            <a:endParaRPr lang="en-US" noProof="0" dirty="0"/>
          </a:p>
        </p:txBody>
      </p:sp>
      <p:pic>
        <p:nvPicPr>
          <p:cNvPr id="5" name="Picture 4" descr="Text&#10;&#10;Description automatically generated with medium confidence">
            <a:extLst>
              <a:ext uri="{FF2B5EF4-FFF2-40B4-BE49-F238E27FC236}">
                <a16:creationId xmlns:a16="http://schemas.microsoft.com/office/drawing/2014/main" id="{2F08A288-D6F4-30FA-9244-305B461A0B60}"/>
              </a:ext>
            </a:extLst>
          </p:cNvPr>
          <p:cNvPicPr>
            <a:picLocks noChangeAspect="1"/>
          </p:cNvPicPr>
          <p:nvPr/>
        </p:nvPicPr>
        <p:blipFill>
          <a:blip r:embed="rId4"/>
          <a:stretch>
            <a:fillRect/>
          </a:stretch>
        </p:blipFill>
        <p:spPr>
          <a:xfrm>
            <a:off x="630974" y="5285083"/>
            <a:ext cx="3067723" cy="995306"/>
          </a:xfrm>
          <a:prstGeom prst="rect">
            <a:avLst/>
          </a:prstGeom>
        </p:spPr>
      </p:pic>
      <p:pic>
        <p:nvPicPr>
          <p:cNvPr id="16" name="Picture 15">
            <a:extLst>
              <a:ext uri="{FF2B5EF4-FFF2-40B4-BE49-F238E27FC236}">
                <a16:creationId xmlns:a16="http://schemas.microsoft.com/office/drawing/2014/main" id="{15E8A6A0-3675-D560-FE06-0771FC693555}"/>
              </a:ext>
            </a:extLst>
          </p:cNvPr>
          <p:cNvPicPr>
            <a:picLocks noChangeAspect="1"/>
          </p:cNvPicPr>
          <p:nvPr/>
        </p:nvPicPr>
        <p:blipFill>
          <a:blip r:embed="rId5"/>
          <a:stretch>
            <a:fillRect/>
          </a:stretch>
        </p:blipFill>
        <p:spPr>
          <a:xfrm>
            <a:off x="5778002" y="889478"/>
            <a:ext cx="4043708" cy="5079044"/>
          </a:xfrm>
          <a:prstGeom prst="rect">
            <a:avLst/>
          </a:prstGeom>
        </p:spPr>
      </p:pic>
      <p:sp>
        <p:nvSpPr>
          <p:cNvPr id="18" name="TextBox 17">
            <a:extLst>
              <a:ext uri="{FF2B5EF4-FFF2-40B4-BE49-F238E27FC236}">
                <a16:creationId xmlns:a16="http://schemas.microsoft.com/office/drawing/2014/main" id="{F6DD4E61-46E3-578E-9256-14122D6D1786}"/>
              </a:ext>
            </a:extLst>
          </p:cNvPr>
          <p:cNvSpPr txBox="1"/>
          <p:nvPr/>
        </p:nvSpPr>
        <p:spPr>
          <a:xfrm>
            <a:off x="10425386" y="2782669"/>
            <a:ext cx="1407558" cy="646331"/>
          </a:xfrm>
          <a:prstGeom prst="rect">
            <a:avLst/>
          </a:prstGeom>
          <a:noFill/>
        </p:spPr>
        <p:txBody>
          <a:bodyPr wrap="square">
            <a:spAutoFit/>
          </a:bodyPr>
          <a:lstStyle/>
          <a:p>
            <a:pPr algn="ctr"/>
            <a:r>
              <a:rPr lang="en-US" dirty="0"/>
              <a:t>Handbook p.35</a:t>
            </a:r>
          </a:p>
        </p:txBody>
      </p:sp>
      <p:cxnSp>
        <p:nvCxnSpPr>
          <p:cNvPr id="23" name="Connector: Curved 22">
            <a:extLst>
              <a:ext uri="{FF2B5EF4-FFF2-40B4-BE49-F238E27FC236}">
                <a16:creationId xmlns:a16="http://schemas.microsoft.com/office/drawing/2014/main" id="{8613D208-FDB5-183F-68FB-E10743CA88AF}"/>
              </a:ext>
            </a:extLst>
          </p:cNvPr>
          <p:cNvCxnSpPr>
            <a:cxnSpLocks/>
          </p:cNvCxnSpPr>
          <p:nvPr/>
        </p:nvCxnSpPr>
        <p:spPr>
          <a:xfrm rot="10800000">
            <a:off x="7058347" y="3030876"/>
            <a:ext cx="4132393" cy="482884"/>
          </a:xfrm>
          <a:prstGeom prst="curvedConnector3">
            <a:avLst>
              <a:gd name="adj1" fmla="val 103206"/>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D06CE91-D14C-AAFE-2121-95C822436729}"/>
              </a:ext>
            </a:extLst>
          </p:cNvPr>
          <p:cNvSpPr txBox="1"/>
          <p:nvPr/>
        </p:nvSpPr>
        <p:spPr>
          <a:xfrm>
            <a:off x="3698697" y="3903361"/>
            <a:ext cx="1171254" cy="369332"/>
          </a:xfrm>
          <a:prstGeom prst="rect">
            <a:avLst/>
          </a:prstGeom>
          <a:noFill/>
        </p:spPr>
        <p:txBody>
          <a:bodyPr wrap="square" rtlCol="0">
            <a:spAutoFit/>
          </a:bodyPr>
          <a:lstStyle/>
          <a:p>
            <a:r>
              <a:rPr lang="en-US" dirty="0">
                <a:highlight>
                  <a:srgbClr val="FFFF00"/>
                </a:highlight>
              </a:rPr>
              <a:t>I’m a link</a:t>
            </a:r>
          </a:p>
        </p:txBody>
      </p:sp>
      <p:cxnSp>
        <p:nvCxnSpPr>
          <p:cNvPr id="7" name="Connector: Curved 6">
            <a:extLst>
              <a:ext uri="{FF2B5EF4-FFF2-40B4-BE49-F238E27FC236}">
                <a16:creationId xmlns:a16="http://schemas.microsoft.com/office/drawing/2014/main" id="{B81CA559-B287-F3EF-DA51-311069D1C2F4}"/>
              </a:ext>
            </a:extLst>
          </p:cNvPr>
          <p:cNvCxnSpPr/>
          <p:nvPr/>
        </p:nvCxnSpPr>
        <p:spPr>
          <a:xfrm rot="10800000">
            <a:off x="2720702" y="3652461"/>
            <a:ext cx="793061" cy="435566"/>
          </a:xfrm>
          <a:prstGeom prst="curvedConnector3">
            <a:avLst>
              <a:gd name="adj1" fmla="val 99229"/>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06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B5C05E-18EC-ACD1-8150-F89D2E7CD99A}"/>
              </a:ext>
            </a:extLst>
          </p:cNvPr>
          <p:cNvSpPr>
            <a:spLocks noGrp="1"/>
          </p:cNvSpPr>
          <p:nvPr>
            <p:ph type="title"/>
          </p:nvPr>
        </p:nvSpPr>
        <p:spPr>
          <a:xfrm>
            <a:off x="920182" y="2137491"/>
            <a:ext cx="3438881" cy="2098034"/>
          </a:xfrm>
        </p:spPr>
        <p:txBody>
          <a:bodyPr/>
          <a:lstStyle/>
          <a:p>
            <a:r>
              <a:rPr lang="en-US" sz="4000" dirty="0"/>
              <a:t>Practicum Placements At-a-Glance</a:t>
            </a:r>
          </a:p>
        </p:txBody>
      </p:sp>
      <p:sp>
        <p:nvSpPr>
          <p:cNvPr id="5" name="Slide Number Placeholder 4">
            <a:extLst>
              <a:ext uri="{FF2B5EF4-FFF2-40B4-BE49-F238E27FC236}">
                <a16:creationId xmlns:a16="http://schemas.microsoft.com/office/drawing/2014/main" id="{A5029018-05D4-E6BF-9B0F-E5E0CDCD096F}"/>
              </a:ext>
            </a:extLst>
          </p:cNvPr>
          <p:cNvSpPr>
            <a:spLocks noGrp="1"/>
          </p:cNvSpPr>
          <p:nvPr>
            <p:ph type="sldNum" sz="quarter" idx="12"/>
          </p:nvPr>
        </p:nvSpPr>
        <p:spPr/>
        <p:txBody>
          <a:bodyPr/>
          <a:lstStyle/>
          <a:p>
            <a:fld id="{9FF96B15-8338-45D5-A943-561235072D66}" type="slidenum">
              <a:rPr lang="en-US" noProof="0" smtClean="0"/>
              <a:t>2</a:t>
            </a:fld>
            <a:endParaRPr lang="en-US" noProof="0" dirty="0"/>
          </a:p>
        </p:txBody>
      </p:sp>
      <p:pic>
        <p:nvPicPr>
          <p:cNvPr id="36" name="Picture 35" descr="Text&#10;&#10;Description automatically generated with medium confidence">
            <a:extLst>
              <a:ext uri="{FF2B5EF4-FFF2-40B4-BE49-F238E27FC236}">
                <a16:creationId xmlns:a16="http://schemas.microsoft.com/office/drawing/2014/main" id="{3F52DB9F-C059-E605-4688-9F18DCD3195B}"/>
              </a:ext>
            </a:extLst>
          </p:cNvPr>
          <p:cNvPicPr>
            <a:picLocks noChangeAspect="1"/>
          </p:cNvPicPr>
          <p:nvPr/>
        </p:nvPicPr>
        <p:blipFill>
          <a:blip r:embed="rId3"/>
          <a:stretch>
            <a:fillRect/>
          </a:stretch>
        </p:blipFill>
        <p:spPr>
          <a:xfrm>
            <a:off x="630974" y="5285083"/>
            <a:ext cx="3067723" cy="995306"/>
          </a:xfrm>
          <a:prstGeom prst="rect">
            <a:avLst/>
          </a:prstGeom>
        </p:spPr>
      </p:pic>
      <p:sp>
        <p:nvSpPr>
          <p:cNvPr id="42" name="TextBox 41">
            <a:extLst>
              <a:ext uri="{FF2B5EF4-FFF2-40B4-BE49-F238E27FC236}">
                <a16:creationId xmlns:a16="http://schemas.microsoft.com/office/drawing/2014/main" id="{511C4B0B-718D-089C-F37A-C7457BE81CBA}"/>
              </a:ext>
            </a:extLst>
          </p:cNvPr>
          <p:cNvSpPr txBox="1"/>
          <p:nvPr/>
        </p:nvSpPr>
        <p:spPr>
          <a:xfrm>
            <a:off x="9514937" y="2211978"/>
            <a:ext cx="1880171" cy="2246769"/>
          </a:xfrm>
          <a:prstGeom prst="rect">
            <a:avLst/>
          </a:prstGeom>
          <a:noFill/>
        </p:spPr>
        <p:txBody>
          <a:bodyPr wrap="square" rtlCol="0">
            <a:spAutoFit/>
          </a:bodyPr>
          <a:lstStyle/>
          <a:p>
            <a:r>
              <a:rPr lang="en-US" sz="2000" dirty="0"/>
              <a:t>Year 1:</a:t>
            </a:r>
          </a:p>
          <a:p>
            <a:r>
              <a:rPr lang="en-US" sz="2000" dirty="0"/>
              <a:t>Fall – 25%</a:t>
            </a:r>
          </a:p>
          <a:p>
            <a:r>
              <a:rPr lang="en-US" sz="2000" dirty="0"/>
              <a:t>Spring – 50%</a:t>
            </a:r>
          </a:p>
          <a:p>
            <a:endParaRPr lang="en-US" sz="2000" dirty="0"/>
          </a:p>
          <a:p>
            <a:r>
              <a:rPr lang="en-US" sz="2000" dirty="0"/>
              <a:t>Year 2:</a:t>
            </a:r>
          </a:p>
          <a:p>
            <a:r>
              <a:rPr lang="en-US" sz="2000" dirty="0"/>
              <a:t>Fall – 75%</a:t>
            </a:r>
          </a:p>
          <a:p>
            <a:r>
              <a:rPr lang="en-US" sz="2000" dirty="0"/>
              <a:t>Spring – 100%</a:t>
            </a:r>
          </a:p>
        </p:txBody>
      </p:sp>
      <p:sp>
        <p:nvSpPr>
          <p:cNvPr id="44" name="TextBox 43">
            <a:extLst>
              <a:ext uri="{FF2B5EF4-FFF2-40B4-BE49-F238E27FC236}">
                <a16:creationId xmlns:a16="http://schemas.microsoft.com/office/drawing/2014/main" id="{F189EC15-9D9B-4FD5-EEF6-4DBB6D06FB07}"/>
              </a:ext>
            </a:extLst>
          </p:cNvPr>
          <p:cNvSpPr txBox="1"/>
          <p:nvPr/>
        </p:nvSpPr>
        <p:spPr>
          <a:xfrm rot="5400000">
            <a:off x="11079744" y="2436662"/>
            <a:ext cx="1181528" cy="584775"/>
          </a:xfrm>
          <a:prstGeom prst="rect">
            <a:avLst/>
          </a:prstGeom>
          <a:noFill/>
        </p:spPr>
        <p:txBody>
          <a:bodyPr wrap="square" rtlCol="0">
            <a:spAutoFit/>
          </a:bodyPr>
          <a:lstStyle/>
          <a:p>
            <a:pPr algn="ctr"/>
            <a:r>
              <a:rPr lang="en-US" sz="1600" dirty="0"/>
              <a:t>11 weeks</a:t>
            </a:r>
          </a:p>
          <a:p>
            <a:pPr algn="ctr"/>
            <a:r>
              <a:rPr lang="en-US" sz="1600" dirty="0"/>
              <a:t>6 credits</a:t>
            </a:r>
          </a:p>
        </p:txBody>
      </p:sp>
      <p:sp>
        <p:nvSpPr>
          <p:cNvPr id="47" name="TextBox 46">
            <a:extLst>
              <a:ext uri="{FF2B5EF4-FFF2-40B4-BE49-F238E27FC236}">
                <a16:creationId xmlns:a16="http://schemas.microsoft.com/office/drawing/2014/main" id="{7D9EEC9E-F353-3CDF-7849-D764FE1F4618}"/>
              </a:ext>
            </a:extLst>
          </p:cNvPr>
          <p:cNvSpPr txBox="1"/>
          <p:nvPr/>
        </p:nvSpPr>
        <p:spPr>
          <a:xfrm>
            <a:off x="9514937" y="1757117"/>
            <a:ext cx="2415002" cy="430887"/>
          </a:xfrm>
          <a:prstGeom prst="rect">
            <a:avLst/>
          </a:prstGeom>
          <a:noFill/>
        </p:spPr>
        <p:txBody>
          <a:bodyPr wrap="square" rtlCol="0">
            <a:spAutoFit/>
          </a:bodyPr>
          <a:lstStyle/>
          <a:p>
            <a:r>
              <a:rPr lang="en-US" sz="2200" b="1" dirty="0"/>
              <a:t>Teaching Load</a:t>
            </a:r>
          </a:p>
        </p:txBody>
      </p:sp>
      <p:cxnSp>
        <p:nvCxnSpPr>
          <p:cNvPr id="49" name="Straight Connector 48">
            <a:extLst>
              <a:ext uri="{FF2B5EF4-FFF2-40B4-BE49-F238E27FC236}">
                <a16:creationId xmlns:a16="http://schemas.microsoft.com/office/drawing/2014/main" id="{9BB6B393-DC42-AE2E-C183-2935C407CD94}"/>
              </a:ext>
            </a:extLst>
          </p:cNvPr>
          <p:cNvCxnSpPr/>
          <p:nvPr/>
        </p:nvCxnSpPr>
        <p:spPr>
          <a:xfrm>
            <a:off x="9261618" y="1761449"/>
            <a:ext cx="0" cy="3147825"/>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1297D1C-B75C-A3FB-282B-C13B0D88DF9C}"/>
              </a:ext>
            </a:extLst>
          </p:cNvPr>
          <p:cNvSpPr txBox="1"/>
          <p:nvPr/>
        </p:nvSpPr>
        <p:spPr>
          <a:xfrm rot="5400000">
            <a:off x="11109140" y="3575596"/>
            <a:ext cx="1181528" cy="584775"/>
          </a:xfrm>
          <a:prstGeom prst="rect">
            <a:avLst/>
          </a:prstGeom>
          <a:noFill/>
        </p:spPr>
        <p:txBody>
          <a:bodyPr wrap="square" rtlCol="0">
            <a:spAutoFit/>
          </a:bodyPr>
          <a:lstStyle/>
          <a:p>
            <a:pPr algn="ctr"/>
            <a:r>
              <a:rPr lang="en-US" sz="1600" dirty="0"/>
              <a:t>11 weeks</a:t>
            </a:r>
          </a:p>
          <a:p>
            <a:pPr algn="ctr"/>
            <a:r>
              <a:rPr lang="en-US" sz="1600" dirty="0"/>
              <a:t>6 credits</a:t>
            </a:r>
          </a:p>
        </p:txBody>
      </p:sp>
      <p:sp>
        <p:nvSpPr>
          <p:cNvPr id="52" name="TextBox 51">
            <a:extLst>
              <a:ext uri="{FF2B5EF4-FFF2-40B4-BE49-F238E27FC236}">
                <a16:creationId xmlns:a16="http://schemas.microsoft.com/office/drawing/2014/main" id="{AED931E2-1096-2E67-B202-99FEA7B8C4A2}"/>
              </a:ext>
            </a:extLst>
          </p:cNvPr>
          <p:cNvSpPr txBox="1"/>
          <p:nvPr/>
        </p:nvSpPr>
        <p:spPr>
          <a:xfrm>
            <a:off x="5343034" y="1757117"/>
            <a:ext cx="3240312" cy="3447098"/>
          </a:xfrm>
          <a:prstGeom prst="rect">
            <a:avLst/>
          </a:prstGeom>
          <a:noFill/>
        </p:spPr>
        <p:txBody>
          <a:bodyPr wrap="square" rtlCol="0">
            <a:spAutoFit/>
          </a:bodyPr>
          <a:lstStyle/>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sz="2000" dirty="0"/>
              <a:t>Complete &amp; submit your placement request form.</a:t>
            </a:r>
          </a:p>
          <a:p>
            <a:endParaRPr lang="en-US" sz="2000" dirty="0"/>
          </a:p>
          <a:p>
            <a:pPr marL="285750" indent="-285750">
              <a:buFont typeface="Wingdings" panose="05000000000000000000" pitchFamily="2" charset="2"/>
              <a:buChar char="ü"/>
            </a:pPr>
            <a:r>
              <a:rPr lang="en-US" sz="2000" dirty="0"/>
              <a:t>You will be in the same placement for   both the fall &amp; spring placement sessions.</a:t>
            </a:r>
          </a:p>
          <a:p>
            <a:endParaRPr lang="en-US" sz="2000" dirty="0"/>
          </a:p>
          <a:p>
            <a:pPr marL="285750" indent="-285750">
              <a:buFont typeface="Wingdings" panose="05000000000000000000" pitchFamily="2" charset="2"/>
              <a:buChar char="ü"/>
            </a:pPr>
            <a:r>
              <a:rPr lang="en-US" sz="2000" dirty="0"/>
              <a:t>Practicum is pass/fail.</a:t>
            </a:r>
          </a:p>
        </p:txBody>
      </p:sp>
    </p:spTree>
    <p:extLst>
      <p:ext uri="{BB962C8B-B14F-4D97-AF65-F5344CB8AC3E}">
        <p14:creationId xmlns:p14="http://schemas.microsoft.com/office/powerpoint/2010/main" val="504641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B5C05E-18EC-ACD1-8150-F89D2E7CD99A}"/>
              </a:ext>
            </a:extLst>
          </p:cNvPr>
          <p:cNvSpPr>
            <a:spLocks noGrp="1"/>
          </p:cNvSpPr>
          <p:nvPr>
            <p:ph type="title"/>
          </p:nvPr>
        </p:nvSpPr>
        <p:spPr>
          <a:xfrm>
            <a:off x="791110" y="2116476"/>
            <a:ext cx="3566421" cy="1442431"/>
          </a:xfrm>
        </p:spPr>
        <p:txBody>
          <a:bodyPr/>
          <a:lstStyle/>
          <a:p>
            <a:r>
              <a:rPr lang="en-US" sz="4000" dirty="0"/>
              <a:t>Practicum Requirements</a:t>
            </a:r>
          </a:p>
        </p:txBody>
      </p:sp>
      <p:sp>
        <p:nvSpPr>
          <p:cNvPr id="5" name="Slide Number Placeholder 4">
            <a:extLst>
              <a:ext uri="{FF2B5EF4-FFF2-40B4-BE49-F238E27FC236}">
                <a16:creationId xmlns:a16="http://schemas.microsoft.com/office/drawing/2014/main" id="{A5029018-05D4-E6BF-9B0F-E5E0CDCD096F}"/>
              </a:ext>
            </a:extLst>
          </p:cNvPr>
          <p:cNvSpPr>
            <a:spLocks noGrp="1"/>
          </p:cNvSpPr>
          <p:nvPr>
            <p:ph type="sldNum" sz="quarter" idx="12"/>
          </p:nvPr>
        </p:nvSpPr>
        <p:spPr/>
        <p:txBody>
          <a:bodyPr/>
          <a:lstStyle/>
          <a:p>
            <a:fld id="{9FF96B15-8338-45D5-A943-561235072D66}" type="slidenum">
              <a:rPr lang="en-US" noProof="0" smtClean="0"/>
              <a:t>3</a:t>
            </a:fld>
            <a:endParaRPr lang="en-US" noProof="0" dirty="0"/>
          </a:p>
        </p:txBody>
      </p:sp>
      <p:sp>
        <p:nvSpPr>
          <p:cNvPr id="10" name="TextBox 9">
            <a:extLst>
              <a:ext uri="{FF2B5EF4-FFF2-40B4-BE49-F238E27FC236}">
                <a16:creationId xmlns:a16="http://schemas.microsoft.com/office/drawing/2014/main" id="{6F98F8CF-3F92-C994-595A-0AA64155AD2D}"/>
              </a:ext>
            </a:extLst>
          </p:cNvPr>
          <p:cNvSpPr txBox="1"/>
          <p:nvPr/>
        </p:nvSpPr>
        <p:spPr>
          <a:xfrm>
            <a:off x="5071245" y="647917"/>
            <a:ext cx="5281295" cy="830997"/>
          </a:xfrm>
          <a:prstGeom prst="rect">
            <a:avLst/>
          </a:prstGeom>
          <a:noFill/>
        </p:spPr>
        <p:txBody>
          <a:bodyPr wrap="square" rtlCol="0">
            <a:spAutoFit/>
          </a:bodyPr>
          <a:lstStyle/>
          <a:p>
            <a:r>
              <a:rPr lang="en-US" sz="2400" dirty="0"/>
              <a:t>In order to be permitted into schools you </a:t>
            </a:r>
            <a:r>
              <a:rPr lang="en-US" sz="2400" b="1" dirty="0"/>
              <a:t>MUST</a:t>
            </a:r>
            <a:r>
              <a:rPr lang="en-US" sz="2400" dirty="0"/>
              <a:t> submit:</a:t>
            </a:r>
          </a:p>
        </p:txBody>
      </p:sp>
      <p:pic>
        <p:nvPicPr>
          <p:cNvPr id="36" name="Picture 35" descr="Text&#10;&#10;Description automatically generated with medium confidence">
            <a:extLst>
              <a:ext uri="{FF2B5EF4-FFF2-40B4-BE49-F238E27FC236}">
                <a16:creationId xmlns:a16="http://schemas.microsoft.com/office/drawing/2014/main" id="{3F52DB9F-C059-E605-4688-9F18DCD3195B}"/>
              </a:ext>
            </a:extLst>
          </p:cNvPr>
          <p:cNvPicPr>
            <a:picLocks noChangeAspect="1"/>
          </p:cNvPicPr>
          <p:nvPr/>
        </p:nvPicPr>
        <p:blipFill>
          <a:blip r:embed="rId3"/>
          <a:stretch>
            <a:fillRect/>
          </a:stretch>
        </p:blipFill>
        <p:spPr>
          <a:xfrm>
            <a:off x="630974" y="5285083"/>
            <a:ext cx="3067723" cy="995306"/>
          </a:xfrm>
          <a:prstGeom prst="rect">
            <a:avLst/>
          </a:prstGeom>
        </p:spPr>
      </p:pic>
      <p:sp>
        <p:nvSpPr>
          <p:cNvPr id="37" name="TextBox 36">
            <a:extLst>
              <a:ext uri="{FF2B5EF4-FFF2-40B4-BE49-F238E27FC236}">
                <a16:creationId xmlns:a16="http://schemas.microsoft.com/office/drawing/2014/main" id="{9F70FEA4-3780-0834-576F-34149075BEDE}"/>
              </a:ext>
            </a:extLst>
          </p:cNvPr>
          <p:cNvSpPr txBox="1"/>
          <p:nvPr/>
        </p:nvSpPr>
        <p:spPr>
          <a:xfrm>
            <a:off x="6116618" y="6057556"/>
            <a:ext cx="4753373" cy="646331"/>
          </a:xfrm>
          <a:prstGeom prst="rect">
            <a:avLst/>
          </a:prstGeom>
          <a:noFill/>
        </p:spPr>
        <p:txBody>
          <a:bodyPr wrap="square" rtlCol="0">
            <a:spAutoFit/>
          </a:bodyPr>
          <a:lstStyle/>
          <a:p>
            <a:r>
              <a:rPr lang="en-US" b="1" dirty="0"/>
              <a:t>*Note</a:t>
            </a:r>
            <a:r>
              <a:rPr lang="en-US" dirty="0"/>
              <a:t>: You will not get your placement letters if your paperwork isn’t submitted</a:t>
            </a:r>
          </a:p>
        </p:txBody>
      </p:sp>
      <p:graphicFrame>
        <p:nvGraphicFramePr>
          <p:cNvPr id="2" name="Table 2">
            <a:extLst>
              <a:ext uri="{FF2B5EF4-FFF2-40B4-BE49-F238E27FC236}">
                <a16:creationId xmlns:a16="http://schemas.microsoft.com/office/drawing/2014/main" id="{0C52FB2E-1306-ACC7-18CB-3802C06282C2}"/>
              </a:ext>
            </a:extLst>
          </p:cNvPr>
          <p:cNvGraphicFramePr>
            <a:graphicFrameLocks noGrp="1"/>
          </p:cNvGraphicFramePr>
          <p:nvPr>
            <p:extLst>
              <p:ext uri="{D42A27DB-BD31-4B8C-83A1-F6EECF244321}">
                <p14:modId xmlns:p14="http://schemas.microsoft.com/office/powerpoint/2010/main" val="3696187538"/>
              </p:ext>
            </p:extLst>
          </p:nvPr>
        </p:nvGraphicFramePr>
        <p:xfrm>
          <a:off x="5040423" y="1831102"/>
          <a:ext cx="6616563" cy="4023360"/>
        </p:xfrm>
        <a:graphic>
          <a:graphicData uri="http://schemas.openxmlformats.org/drawingml/2006/table">
            <a:tbl>
              <a:tblPr>
                <a:tableStyleId>{5C22544A-7EE6-4342-B048-85BDC9FD1C3A}</a:tableStyleId>
              </a:tblPr>
              <a:tblGrid>
                <a:gridCol w="3292872">
                  <a:extLst>
                    <a:ext uri="{9D8B030D-6E8A-4147-A177-3AD203B41FA5}">
                      <a16:colId xmlns:a16="http://schemas.microsoft.com/office/drawing/2014/main" val="1901484104"/>
                    </a:ext>
                  </a:extLst>
                </a:gridCol>
                <a:gridCol w="3323691">
                  <a:extLst>
                    <a:ext uri="{9D8B030D-6E8A-4147-A177-3AD203B41FA5}">
                      <a16:colId xmlns:a16="http://schemas.microsoft.com/office/drawing/2014/main" val="2812715986"/>
                    </a:ext>
                  </a:extLst>
                </a:gridCol>
              </a:tblGrid>
              <a:tr h="370840">
                <a:tc>
                  <a:txBody>
                    <a:bodyPr/>
                    <a:lstStyle/>
                    <a:p>
                      <a:pPr algn="ctr"/>
                      <a:r>
                        <a:rPr lang="en-US" b="1" dirty="0">
                          <a:solidFill>
                            <a:schemeClr val="tx1"/>
                          </a:solidFill>
                          <a:hlinkClick r:id="rId4">
                            <a:extLst>
                              <a:ext uri="{A12FA001-AC4F-418D-AE19-62706E023703}">
                                <ahyp:hlinkClr xmlns:ahyp="http://schemas.microsoft.com/office/drawing/2018/hyperlinkcolor" val="tx"/>
                              </a:ext>
                            </a:extLst>
                          </a:hlinkClick>
                        </a:rPr>
                        <a:t>Vulnerable Sector Criminal Record Check</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1"/>
                          </a:solidFill>
                          <a:hlinkClick r:id="rId5">
                            <a:extLst>
                              <a:ext uri="{A12FA001-AC4F-418D-AE19-62706E023703}">
                                <ahyp:hlinkClr xmlns:ahyp="http://schemas.microsoft.com/office/drawing/2018/hyperlinkcolor" val="tx"/>
                              </a:ext>
                            </a:extLst>
                          </a:hlinkClick>
                        </a:rPr>
                        <a:t>Child Abuse Registry Check</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0914366"/>
                  </a:ext>
                </a:extLst>
              </a:tr>
              <a:tr h="370840">
                <a:tc>
                  <a:txBody>
                    <a:bodyPr/>
                    <a:lstStyle/>
                    <a:p>
                      <a:pPr marL="285750" indent="-285750">
                        <a:buFont typeface="Arial" panose="020B0604020202020204" pitchFamily="34" charset="0"/>
                        <a:buChar char="•"/>
                      </a:pPr>
                      <a:r>
                        <a:rPr lang="en-US" dirty="0"/>
                        <a:t>Due August 1</a:t>
                      </a:r>
                      <a:r>
                        <a:rPr lang="en-US" baseline="30000" dirty="0"/>
                        <a:t>st</a:t>
                      </a:r>
                      <a:r>
                        <a:rPr lang="en-US" dirty="0"/>
                        <a:t> </a:t>
                      </a:r>
                    </a:p>
                    <a:p>
                      <a:pPr marL="285750" indent="-285750">
                        <a:buFont typeface="Arial" panose="020B0604020202020204" pitchFamily="34" charset="0"/>
                        <a:buChar char="•"/>
                      </a:pPr>
                      <a:r>
                        <a:rPr lang="en-US" dirty="0"/>
                        <a:t>Only accepted by schools if they are less than 6 months old at the start of practicum</a:t>
                      </a:r>
                    </a:p>
                    <a:p>
                      <a:pPr marL="285750" indent="-285750">
                        <a:buFont typeface="Arial" panose="020B0604020202020204" pitchFamily="34" charset="0"/>
                        <a:buChar char="•"/>
                      </a:pPr>
                      <a:r>
                        <a:rPr lang="en-US" dirty="0"/>
                        <a:t>Requires a letter from the university</a:t>
                      </a:r>
                    </a:p>
                    <a:p>
                      <a:pPr marL="285750" indent="-285750">
                        <a:buFont typeface="Arial" panose="020B0604020202020204" pitchFamily="34" charset="0"/>
                        <a:buChar char="•"/>
                      </a:pPr>
                      <a:r>
                        <a:rPr lang="en-US" dirty="0"/>
                        <a:t>Go to your local police detachment to complete</a:t>
                      </a:r>
                    </a:p>
                    <a:p>
                      <a:pPr marL="285750" indent="-285750">
                        <a:buFont typeface="Arial" panose="020B0604020202020204" pitchFamily="34" charset="0"/>
                        <a:buChar char="•"/>
                      </a:pPr>
                      <a:r>
                        <a:rPr lang="en-US" dirty="0"/>
                        <a:t>Can complete it online</a:t>
                      </a:r>
                    </a:p>
                    <a:p>
                      <a:pPr marL="285750" indent="-285750">
                        <a:buFont typeface="Arial" panose="020B0604020202020204" pitchFamily="34" charset="0"/>
                        <a:buChar char="•"/>
                      </a:pPr>
                      <a:r>
                        <a:rPr lang="en-US" dirty="0"/>
                        <a:t>Approx. $30-$50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t>Due August 1</a:t>
                      </a:r>
                      <a:r>
                        <a:rPr lang="en-US" baseline="30000" dirty="0"/>
                        <a:t>st</a:t>
                      </a:r>
                      <a:endParaRPr lang="en-US" dirty="0"/>
                    </a:p>
                    <a:p>
                      <a:pPr marL="285750" indent="-285750">
                        <a:buFont typeface="Arial" panose="020B0604020202020204" pitchFamily="34" charset="0"/>
                        <a:buChar char="•"/>
                      </a:pPr>
                      <a:r>
                        <a:rPr lang="en-US" dirty="0"/>
                        <a:t>Only accepted by schools if they are less than 6 months old at the start of practicum</a:t>
                      </a:r>
                    </a:p>
                    <a:p>
                      <a:pPr marL="285750" indent="-285750">
                        <a:buFont typeface="Arial" panose="020B0604020202020204" pitchFamily="34" charset="0"/>
                        <a:buChar char="•"/>
                      </a:pPr>
                      <a:r>
                        <a:rPr lang="en-US" dirty="0"/>
                        <a:t>Does not require a letter from the university</a:t>
                      </a:r>
                    </a:p>
                    <a:p>
                      <a:pPr marL="285750" indent="-285750">
                        <a:buFont typeface="Arial" panose="020B0604020202020204" pitchFamily="34" charset="0"/>
                        <a:buChar char="•"/>
                      </a:pPr>
                      <a:r>
                        <a:rPr lang="en-US" dirty="0"/>
                        <a:t>Complete application online and is mailed to you</a:t>
                      </a:r>
                    </a:p>
                    <a:p>
                      <a:pPr marL="285750" indent="-285750">
                        <a:buFont typeface="Arial" panose="020B0604020202020204" pitchFamily="34" charset="0"/>
                        <a:buChar char="•"/>
                      </a:pPr>
                      <a:r>
                        <a:rPr lang="en-US" dirty="0"/>
                        <a:t>No cost</a:t>
                      </a:r>
                    </a:p>
                    <a:p>
                      <a:pPr marL="285750" indent="-285750">
                        <a:buFont typeface="Arial" panose="020B0604020202020204" pitchFamily="34" charset="0"/>
                        <a:buChar char="•"/>
                      </a:pPr>
                      <a:r>
                        <a:rPr lang="en-US" dirty="0"/>
                        <a:t>Takes 2-3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9638049"/>
                  </a:ext>
                </a:extLst>
              </a:tr>
            </a:tbl>
          </a:graphicData>
        </a:graphic>
      </p:graphicFrame>
      <p:sp>
        <p:nvSpPr>
          <p:cNvPr id="3" name="TextBox 2">
            <a:extLst>
              <a:ext uri="{FF2B5EF4-FFF2-40B4-BE49-F238E27FC236}">
                <a16:creationId xmlns:a16="http://schemas.microsoft.com/office/drawing/2014/main" id="{357D7B95-85FC-8F95-83C4-02C57BD3AEA8}"/>
              </a:ext>
            </a:extLst>
          </p:cNvPr>
          <p:cNvSpPr txBox="1"/>
          <p:nvPr/>
        </p:nvSpPr>
        <p:spPr>
          <a:xfrm>
            <a:off x="10089739" y="1353102"/>
            <a:ext cx="1509924" cy="369332"/>
          </a:xfrm>
          <a:prstGeom prst="rect">
            <a:avLst/>
          </a:prstGeom>
          <a:noFill/>
        </p:spPr>
        <p:txBody>
          <a:bodyPr wrap="square" rtlCol="0">
            <a:spAutoFit/>
          </a:bodyPr>
          <a:lstStyle/>
          <a:p>
            <a:r>
              <a:rPr lang="en-US" dirty="0">
                <a:highlight>
                  <a:srgbClr val="FFFF00"/>
                </a:highlight>
              </a:rPr>
              <a:t>We are links</a:t>
            </a:r>
          </a:p>
        </p:txBody>
      </p:sp>
      <p:cxnSp>
        <p:nvCxnSpPr>
          <p:cNvPr id="7" name="Straight Arrow Connector 6">
            <a:extLst>
              <a:ext uri="{FF2B5EF4-FFF2-40B4-BE49-F238E27FC236}">
                <a16:creationId xmlns:a16="http://schemas.microsoft.com/office/drawing/2014/main" id="{2E31EEBB-29F5-70CC-F003-CECB36093486}"/>
              </a:ext>
            </a:extLst>
          </p:cNvPr>
          <p:cNvCxnSpPr>
            <a:cxnSpLocks/>
          </p:cNvCxnSpPr>
          <p:nvPr/>
        </p:nvCxnSpPr>
        <p:spPr>
          <a:xfrm flipH="1">
            <a:off x="7870004" y="1543130"/>
            <a:ext cx="2219735" cy="3228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49A086D-9DA2-66F7-B7F6-D845A0ED9E57}"/>
              </a:ext>
            </a:extLst>
          </p:cNvPr>
          <p:cNvCxnSpPr>
            <a:cxnSpLocks/>
            <a:stCxn id="3" idx="1"/>
          </p:cNvCxnSpPr>
          <p:nvPr/>
        </p:nvCxnSpPr>
        <p:spPr>
          <a:xfrm flipH="1">
            <a:off x="9452363" y="1537768"/>
            <a:ext cx="637376" cy="2693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25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AD50-65E3-1955-4977-B2522EB37BE7}"/>
              </a:ext>
            </a:extLst>
          </p:cNvPr>
          <p:cNvSpPr>
            <a:spLocks noGrp="1"/>
          </p:cNvSpPr>
          <p:nvPr>
            <p:ph type="title"/>
          </p:nvPr>
        </p:nvSpPr>
        <p:spPr>
          <a:xfrm>
            <a:off x="4458983" y="1002693"/>
            <a:ext cx="4037745" cy="767687"/>
          </a:xfrm>
        </p:spPr>
        <p:txBody>
          <a:bodyPr/>
          <a:lstStyle/>
          <a:p>
            <a:r>
              <a:rPr lang="en-US" dirty="0"/>
              <a:t>NS School Boards &amp; Communities</a:t>
            </a:r>
          </a:p>
        </p:txBody>
      </p:sp>
      <p:sp>
        <p:nvSpPr>
          <p:cNvPr id="4" name="Slide Number Placeholder 3">
            <a:extLst>
              <a:ext uri="{FF2B5EF4-FFF2-40B4-BE49-F238E27FC236}">
                <a16:creationId xmlns:a16="http://schemas.microsoft.com/office/drawing/2014/main" id="{8689A699-E87A-917F-4D30-00027E78717D}"/>
              </a:ext>
            </a:extLst>
          </p:cNvPr>
          <p:cNvSpPr>
            <a:spLocks noGrp="1"/>
          </p:cNvSpPr>
          <p:nvPr>
            <p:ph type="sldNum" sz="quarter" idx="12"/>
          </p:nvPr>
        </p:nvSpPr>
        <p:spPr/>
        <p:txBody>
          <a:bodyPr/>
          <a:lstStyle/>
          <a:p>
            <a:fld id="{9FF96B15-8338-45D5-A943-561235072D66}" type="slidenum">
              <a:rPr lang="en-US" noProof="0" smtClean="0"/>
              <a:t>4</a:t>
            </a:fld>
            <a:endParaRPr lang="en-US" noProof="0" dirty="0"/>
          </a:p>
        </p:txBody>
      </p:sp>
      <p:pic>
        <p:nvPicPr>
          <p:cNvPr id="10" name="Content Placeholder 9" descr="Diagram, map&#10;&#10;Description automatically generated">
            <a:extLst>
              <a:ext uri="{FF2B5EF4-FFF2-40B4-BE49-F238E27FC236}">
                <a16:creationId xmlns:a16="http://schemas.microsoft.com/office/drawing/2014/main" id="{1620FF44-7CD9-2A54-13FE-1D4E6B3382C9}"/>
              </a:ext>
            </a:extLst>
          </p:cNvPr>
          <p:cNvPicPr>
            <a:picLocks noGrp="1" noChangeAspect="1"/>
          </p:cNvPicPr>
          <p:nvPr>
            <p:ph idx="1"/>
          </p:nvPr>
        </p:nvPicPr>
        <p:blipFill>
          <a:blip r:embed="rId3"/>
          <a:stretch>
            <a:fillRect/>
          </a:stretch>
        </p:blipFill>
        <p:spPr>
          <a:xfrm>
            <a:off x="367759" y="2405000"/>
            <a:ext cx="5517222" cy="4368662"/>
          </a:xfrm>
        </p:spPr>
      </p:pic>
      <p:pic>
        <p:nvPicPr>
          <p:cNvPr id="12" name="Picture 11" descr="Diagram, map&#10;&#10;Description automatically generated">
            <a:extLst>
              <a:ext uri="{FF2B5EF4-FFF2-40B4-BE49-F238E27FC236}">
                <a16:creationId xmlns:a16="http://schemas.microsoft.com/office/drawing/2014/main" id="{617FF1B0-F5B4-195F-D1D5-F2E7FA992952}"/>
              </a:ext>
            </a:extLst>
          </p:cNvPr>
          <p:cNvPicPr>
            <a:picLocks noChangeAspect="1"/>
          </p:cNvPicPr>
          <p:nvPr/>
        </p:nvPicPr>
        <p:blipFill>
          <a:blip r:embed="rId4"/>
          <a:stretch>
            <a:fillRect/>
          </a:stretch>
        </p:blipFill>
        <p:spPr>
          <a:xfrm>
            <a:off x="5611240" y="2405000"/>
            <a:ext cx="6498567" cy="3777974"/>
          </a:xfrm>
          <a:prstGeom prst="rect">
            <a:avLst/>
          </a:prstGeom>
        </p:spPr>
      </p:pic>
      <p:pic>
        <p:nvPicPr>
          <p:cNvPr id="14" name="Picture 13" descr="Text&#10;&#10;Description automatically generated with medium confidence">
            <a:extLst>
              <a:ext uri="{FF2B5EF4-FFF2-40B4-BE49-F238E27FC236}">
                <a16:creationId xmlns:a16="http://schemas.microsoft.com/office/drawing/2014/main" id="{AD3D8AC5-34F5-6B98-67A4-159279AA6C87}"/>
              </a:ext>
            </a:extLst>
          </p:cNvPr>
          <p:cNvPicPr>
            <a:picLocks noChangeAspect="1"/>
          </p:cNvPicPr>
          <p:nvPr/>
        </p:nvPicPr>
        <p:blipFill>
          <a:blip r:embed="rId5"/>
          <a:stretch>
            <a:fillRect/>
          </a:stretch>
        </p:blipFill>
        <p:spPr>
          <a:xfrm>
            <a:off x="548781" y="539583"/>
            <a:ext cx="3067723" cy="995306"/>
          </a:xfrm>
          <a:prstGeom prst="rect">
            <a:avLst/>
          </a:prstGeom>
        </p:spPr>
      </p:pic>
      <p:sp>
        <p:nvSpPr>
          <p:cNvPr id="3" name="TextBox 2">
            <a:extLst>
              <a:ext uri="{FF2B5EF4-FFF2-40B4-BE49-F238E27FC236}">
                <a16:creationId xmlns:a16="http://schemas.microsoft.com/office/drawing/2014/main" id="{8DD6A161-DE8B-3BD8-F0F0-C40897182C87}"/>
              </a:ext>
            </a:extLst>
          </p:cNvPr>
          <p:cNvSpPr txBox="1"/>
          <p:nvPr/>
        </p:nvSpPr>
        <p:spPr>
          <a:xfrm>
            <a:off x="7890553" y="5907640"/>
            <a:ext cx="4219254" cy="923330"/>
          </a:xfrm>
          <a:prstGeom prst="rect">
            <a:avLst/>
          </a:prstGeom>
          <a:noFill/>
        </p:spPr>
        <p:txBody>
          <a:bodyPr wrap="square" rtlCol="0">
            <a:spAutoFit/>
          </a:bodyPr>
          <a:lstStyle/>
          <a:p>
            <a:r>
              <a:rPr lang="en-US" dirty="0"/>
              <a:t>You can request a placement with any of the schools in Nova Scotia (that are not private schools.</a:t>
            </a:r>
          </a:p>
        </p:txBody>
      </p:sp>
    </p:spTree>
    <p:extLst>
      <p:ext uri="{BB962C8B-B14F-4D97-AF65-F5344CB8AC3E}">
        <p14:creationId xmlns:p14="http://schemas.microsoft.com/office/powerpoint/2010/main" val="318523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B5C05E-18EC-ACD1-8150-F89D2E7CD99A}"/>
              </a:ext>
            </a:extLst>
          </p:cNvPr>
          <p:cNvSpPr>
            <a:spLocks noGrp="1"/>
          </p:cNvSpPr>
          <p:nvPr>
            <p:ph type="title"/>
          </p:nvPr>
        </p:nvSpPr>
        <p:spPr>
          <a:xfrm>
            <a:off x="1086025" y="1986568"/>
            <a:ext cx="3438881" cy="1814870"/>
          </a:xfrm>
        </p:spPr>
        <p:txBody>
          <a:bodyPr/>
          <a:lstStyle/>
          <a:p>
            <a:r>
              <a:rPr lang="en-US" sz="4000" dirty="0"/>
              <a:t>Bachelor of Education Handbook</a:t>
            </a:r>
          </a:p>
        </p:txBody>
      </p:sp>
      <p:sp>
        <p:nvSpPr>
          <p:cNvPr id="5" name="Slide Number Placeholder 4">
            <a:extLst>
              <a:ext uri="{FF2B5EF4-FFF2-40B4-BE49-F238E27FC236}">
                <a16:creationId xmlns:a16="http://schemas.microsoft.com/office/drawing/2014/main" id="{A5029018-05D4-E6BF-9B0F-E5E0CDCD096F}"/>
              </a:ext>
            </a:extLst>
          </p:cNvPr>
          <p:cNvSpPr>
            <a:spLocks noGrp="1"/>
          </p:cNvSpPr>
          <p:nvPr>
            <p:ph type="sldNum" sz="quarter" idx="12"/>
          </p:nvPr>
        </p:nvSpPr>
        <p:spPr/>
        <p:txBody>
          <a:bodyPr/>
          <a:lstStyle/>
          <a:p>
            <a:fld id="{9FF96B15-8338-45D5-A943-561235072D66}" type="slidenum">
              <a:rPr lang="en-US" noProof="0" smtClean="0"/>
              <a:t>5</a:t>
            </a:fld>
            <a:endParaRPr lang="en-US" noProof="0" dirty="0"/>
          </a:p>
        </p:txBody>
      </p:sp>
      <p:sp>
        <p:nvSpPr>
          <p:cNvPr id="10" name="TextBox 9">
            <a:extLst>
              <a:ext uri="{FF2B5EF4-FFF2-40B4-BE49-F238E27FC236}">
                <a16:creationId xmlns:a16="http://schemas.microsoft.com/office/drawing/2014/main" id="{6F98F8CF-3F92-C994-595A-0AA64155AD2D}"/>
              </a:ext>
            </a:extLst>
          </p:cNvPr>
          <p:cNvSpPr txBox="1"/>
          <p:nvPr/>
        </p:nvSpPr>
        <p:spPr>
          <a:xfrm>
            <a:off x="9541550" y="1351508"/>
            <a:ext cx="2501274" cy="4154984"/>
          </a:xfrm>
          <a:prstGeom prst="rect">
            <a:avLst/>
          </a:prstGeom>
          <a:noFill/>
        </p:spPr>
        <p:txBody>
          <a:bodyPr wrap="square" rtlCol="0">
            <a:spAutoFit/>
          </a:bodyPr>
          <a:lstStyle/>
          <a:p>
            <a:pPr algn="ctr"/>
            <a:r>
              <a:rPr lang="en-US" sz="2600" b="1" dirty="0"/>
              <a:t>Accessing the Handbook</a:t>
            </a:r>
          </a:p>
          <a:p>
            <a:endParaRPr lang="en-US" sz="1400" dirty="0"/>
          </a:p>
          <a:p>
            <a:pPr algn="ctr"/>
            <a:r>
              <a:rPr lang="en-US" sz="2200" dirty="0"/>
              <a:t>St FX Bachelor of Education Website</a:t>
            </a:r>
          </a:p>
          <a:p>
            <a:pPr algn="ctr"/>
            <a:endParaRPr lang="en-US" sz="2200" dirty="0"/>
          </a:p>
          <a:p>
            <a:pPr algn="ctr"/>
            <a:endParaRPr lang="en-US" sz="2200" dirty="0"/>
          </a:p>
          <a:p>
            <a:pPr algn="ctr"/>
            <a:r>
              <a:rPr lang="en-US" sz="2200" dirty="0"/>
              <a:t>Current Students</a:t>
            </a:r>
          </a:p>
          <a:p>
            <a:pPr marL="457200" indent="-457200" algn="ctr">
              <a:buFont typeface="+mj-lt"/>
              <a:buAutoNum type="arabicPeriod"/>
            </a:pPr>
            <a:endParaRPr lang="en-US" sz="2200" dirty="0"/>
          </a:p>
          <a:p>
            <a:pPr algn="ctr"/>
            <a:endParaRPr lang="en-US" sz="2200" b="1" dirty="0">
              <a:hlinkClick r:id="rId3">
                <a:extLst>
                  <a:ext uri="{A12FA001-AC4F-418D-AE19-62706E023703}">
                    <ahyp:hlinkClr xmlns:ahyp="http://schemas.microsoft.com/office/drawing/2018/hyperlinkcolor" val="tx"/>
                  </a:ext>
                </a:extLst>
              </a:hlinkClick>
            </a:endParaRPr>
          </a:p>
          <a:p>
            <a:pPr algn="ctr"/>
            <a:r>
              <a:rPr lang="en-US" sz="2200" dirty="0">
                <a:hlinkClick r:id="rId3">
                  <a:extLst>
                    <a:ext uri="{A12FA001-AC4F-418D-AE19-62706E023703}">
                      <ahyp:hlinkClr xmlns:ahyp="http://schemas.microsoft.com/office/drawing/2018/hyperlinkcolor" val="tx"/>
                    </a:ext>
                  </a:extLst>
                </a:hlinkClick>
              </a:rPr>
              <a:t>Handbook</a:t>
            </a:r>
            <a:endParaRPr lang="en-US" sz="2200" dirty="0"/>
          </a:p>
        </p:txBody>
      </p:sp>
      <p:pic>
        <p:nvPicPr>
          <p:cNvPr id="3" name="Picture 2" descr="Text&#10;&#10;Description automatically generated with medium confidence">
            <a:extLst>
              <a:ext uri="{FF2B5EF4-FFF2-40B4-BE49-F238E27FC236}">
                <a16:creationId xmlns:a16="http://schemas.microsoft.com/office/drawing/2014/main" id="{6709CAB3-4CE9-E01E-6771-B27CFEEC8F9A}"/>
              </a:ext>
            </a:extLst>
          </p:cNvPr>
          <p:cNvPicPr>
            <a:picLocks noChangeAspect="1"/>
          </p:cNvPicPr>
          <p:nvPr/>
        </p:nvPicPr>
        <p:blipFill>
          <a:blip r:embed="rId4"/>
          <a:stretch>
            <a:fillRect/>
          </a:stretch>
        </p:blipFill>
        <p:spPr>
          <a:xfrm>
            <a:off x="630974" y="5285083"/>
            <a:ext cx="3067723" cy="995306"/>
          </a:xfrm>
          <a:prstGeom prst="rect">
            <a:avLst/>
          </a:prstGeom>
        </p:spPr>
      </p:pic>
      <p:pic>
        <p:nvPicPr>
          <p:cNvPr id="7" name="Picture 6">
            <a:extLst>
              <a:ext uri="{FF2B5EF4-FFF2-40B4-BE49-F238E27FC236}">
                <a16:creationId xmlns:a16="http://schemas.microsoft.com/office/drawing/2014/main" id="{38AD2B00-E09A-ABB8-BB1A-17CFE35242E4}"/>
              </a:ext>
            </a:extLst>
          </p:cNvPr>
          <p:cNvPicPr>
            <a:picLocks noChangeAspect="1"/>
          </p:cNvPicPr>
          <p:nvPr/>
        </p:nvPicPr>
        <p:blipFill>
          <a:blip r:embed="rId5"/>
          <a:stretch>
            <a:fillRect/>
          </a:stretch>
        </p:blipFill>
        <p:spPr>
          <a:xfrm>
            <a:off x="5311343" y="890119"/>
            <a:ext cx="3981816" cy="5057425"/>
          </a:xfrm>
          <a:prstGeom prst="rect">
            <a:avLst/>
          </a:prstGeom>
        </p:spPr>
      </p:pic>
      <p:cxnSp>
        <p:nvCxnSpPr>
          <p:cNvPr id="11" name="Straight Arrow Connector 10">
            <a:extLst>
              <a:ext uri="{FF2B5EF4-FFF2-40B4-BE49-F238E27FC236}">
                <a16:creationId xmlns:a16="http://schemas.microsoft.com/office/drawing/2014/main" id="{AECC7C29-E732-3DB5-ED88-30482BD8655D}"/>
              </a:ext>
            </a:extLst>
          </p:cNvPr>
          <p:cNvCxnSpPr>
            <a:cxnSpLocks/>
          </p:cNvCxnSpPr>
          <p:nvPr/>
        </p:nvCxnSpPr>
        <p:spPr>
          <a:xfrm>
            <a:off x="10817057" y="3529172"/>
            <a:ext cx="0" cy="5445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C8C5EDB-36C4-E4E0-D834-081DEA7A4632}"/>
              </a:ext>
            </a:extLst>
          </p:cNvPr>
          <p:cNvCxnSpPr>
            <a:cxnSpLocks/>
          </p:cNvCxnSpPr>
          <p:nvPr/>
        </p:nvCxnSpPr>
        <p:spPr>
          <a:xfrm>
            <a:off x="10817057" y="4539465"/>
            <a:ext cx="0" cy="5445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7069AB9-D6FE-8A27-DEE6-EDC15C5E2CC5}"/>
              </a:ext>
            </a:extLst>
          </p:cNvPr>
          <p:cNvSpPr txBox="1"/>
          <p:nvPr/>
        </p:nvSpPr>
        <p:spPr>
          <a:xfrm rot="771433">
            <a:off x="7726960" y="1054628"/>
            <a:ext cx="1532331" cy="477054"/>
          </a:xfrm>
          <a:prstGeom prst="rect">
            <a:avLst/>
          </a:prstGeom>
          <a:noFill/>
        </p:spPr>
        <p:txBody>
          <a:bodyPr wrap="square" rtlCol="0">
            <a:spAutoFit/>
          </a:bodyPr>
          <a:lstStyle/>
          <a:p>
            <a:r>
              <a:rPr lang="en-US" sz="2500" b="1" dirty="0">
                <a:highlight>
                  <a:srgbClr val="FFFF00"/>
                </a:highlight>
              </a:rPr>
              <a:t>Print Me!</a:t>
            </a:r>
          </a:p>
        </p:txBody>
      </p:sp>
      <p:sp>
        <p:nvSpPr>
          <p:cNvPr id="2" name="TextBox 1">
            <a:extLst>
              <a:ext uri="{FF2B5EF4-FFF2-40B4-BE49-F238E27FC236}">
                <a16:creationId xmlns:a16="http://schemas.microsoft.com/office/drawing/2014/main" id="{DAE38BF3-86EF-BC5D-73BB-7C5F666DFA65}"/>
              </a:ext>
            </a:extLst>
          </p:cNvPr>
          <p:cNvSpPr txBox="1"/>
          <p:nvPr/>
        </p:nvSpPr>
        <p:spPr>
          <a:xfrm>
            <a:off x="10817057" y="5947544"/>
            <a:ext cx="1225767" cy="369332"/>
          </a:xfrm>
          <a:prstGeom prst="rect">
            <a:avLst/>
          </a:prstGeom>
          <a:noFill/>
        </p:spPr>
        <p:txBody>
          <a:bodyPr wrap="square" rtlCol="0">
            <a:spAutoFit/>
          </a:bodyPr>
          <a:lstStyle/>
          <a:p>
            <a:r>
              <a:rPr lang="en-US" dirty="0">
                <a:highlight>
                  <a:srgbClr val="FFFF00"/>
                </a:highlight>
              </a:rPr>
              <a:t>I’m a link</a:t>
            </a:r>
          </a:p>
        </p:txBody>
      </p:sp>
      <p:cxnSp>
        <p:nvCxnSpPr>
          <p:cNvPr id="8" name="Connector: Curved 7">
            <a:extLst>
              <a:ext uri="{FF2B5EF4-FFF2-40B4-BE49-F238E27FC236}">
                <a16:creationId xmlns:a16="http://schemas.microsoft.com/office/drawing/2014/main" id="{32A5C87D-2F62-DC06-2848-636376872895}"/>
              </a:ext>
            </a:extLst>
          </p:cNvPr>
          <p:cNvCxnSpPr>
            <a:cxnSpLocks/>
          </p:cNvCxnSpPr>
          <p:nvPr/>
        </p:nvCxnSpPr>
        <p:spPr>
          <a:xfrm rot="16200000" flipV="1">
            <a:off x="11386078" y="5550357"/>
            <a:ext cx="349779" cy="262049"/>
          </a:xfrm>
          <a:prstGeom prst="curvedConnector3">
            <a:avLst>
              <a:gd name="adj1" fmla="val 73499"/>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045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B5C05E-18EC-ACD1-8150-F89D2E7CD99A}"/>
              </a:ext>
            </a:extLst>
          </p:cNvPr>
          <p:cNvSpPr>
            <a:spLocks noGrp="1"/>
          </p:cNvSpPr>
          <p:nvPr>
            <p:ph type="title"/>
          </p:nvPr>
        </p:nvSpPr>
        <p:spPr>
          <a:xfrm>
            <a:off x="853540" y="2091879"/>
            <a:ext cx="3730554" cy="1442431"/>
          </a:xfrm>
        </p:spPr>
        <p:txBody>
          <a:bodyPr/>
          <a:lstStyle/>
          <a:p>
            <a:r>
              <a:rPr lang="en-US" sz="4000" dirty="0"/>
              <a:t>Transportation</a:t>
            </a:r>
          </a:p>
        </p:txBody>
      </p:sp>
      <p:sp>
        <p:nvSpPr>
          <p:cNvPr id="5" name="Slide Number Placeholder 4">
            <a:extLst>
              <a:ext uri="{FF2B5EF4-FFF2-40B4-BE49-F238E27FC236}">
                <a16:creationId xmlns:a16="http://schemas.microsoft.com/office/drawing/2014/main" id="{A5029018-05D4-E6BF-9B0F-E5E0CDCD096F}"/>
              </a:ext>
            </a:extLst>
          </p:cNvPr>
          <p:cNvSpPr>
            <a:spLocks noGrp="1"/>
          </p:cNvSpPr>
          <p:nvPr>
            <p:ph type="sldNum" sz="quarter" idx="12"/>
          </p:nvPr>
        </p:nvSpPr>
        <p:spPr/>
        <p:txBody>
          <a:bodyPr/>
          <a:lstStyle/>
          <a:p>
            <a:fld id="{9FF96B15-8338-45D5-A943-561235072D66}" type="slidenum">
              <a:rPr lang="en-US" noProof="0" smtClean="0"/>
              <a:t>6</a:t>
            </a:fld>
            <a:endParaRPr lang="en-US" noProof="0" dirty="0"/>
          </a:p>
        </p:txBody>
      </p:sp>
      <p:sp>
        <p:nvSpPr>
          <p:cNvPr id="3" name="TextBox 2">
            <a:extLst>
              <a:ext uri="{FF2B5EF4-FFF2-40B4-BE49-F238E27FC236}">
                <a16:creationId xmlns:a16="http://schemas.microsoft.com/office/drawing/2014/main" id="{A012FF73-9EE4-5884-22ED-BF47C5BEF41B}"/>
              </a:ext>
            </a:extLst>
          </p:cNvPr>
          <p:cNvSpPr txBox="1"/>
          <p:nvPr/>
        </p:nvSpPr>
        <p:spPr>
          <a:xfrm>
            <a:off x="10809028" y="2571954"/>
            <a:ext cx="1374880" cy="646331"/>
          </a:xfrm>
          <a:prstGeom prst="rect">
            <a:avLst/>
          </a:prstGeom>
          <a:noFill/>
        </p:spPr>
        <p:txBody>
          <a:bodyPr wrap="square" rtlCol="0">
            <a:spAutoFit/>
          </a:bodyPr>
          <a:lstStyle/>
          <a:p>
            <a:pPr algn="ctr"/>
            <a:r>
              <a:rPr lang="en-US" dirty="0"/>
              <a:t>Handbook p.22-23</a:t>
            </a:r>
          </a:p>
        </p:txBody>
      </p:sp>
      <p:cxnSp>
        <p:nvCxnSpPr>
          <p:cNvPr id="7" name="Connector: Curved 6">
            <a:extLst>
              <a:ext uri="{FF2B5EF4-FFF2-40B4-BE49-F238E27FC236}">
                <a16:creationId xmlns:a16="http://schemas.microsoft.com/office/drawing/2014/main" id="{2F3FF46C-BF48-B833-2308-252A16FCE963}"/>
              </a:ext>
            </a:extLst>
          </p:cNvPr>
          <p:cNvCxnSpPr>
            <a:cxnSpLocks/>
            <a:stCxn id="3" idx="0"/>
          </p:cNvCxnSpPr>
          <p:nvPr/>
        </p:nvCxnSpPr>
        <p:spPr>
          <a:xfrm rot="16200000" flipV="1">
            <a:off x="10647158" y="1722643"/>
            <a:ext cx="697008" cy="1001613"/>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Text&#10;&#10;Description automatically generated with medium confidence">
            <a:extLst>
              <a:ext uri="{FF2B5EF4-FFF2-40B4-BE49-F238E27FC236}">
                <a16:creationId xmlns:a16="http://schemas.microsoft.com/office/drawing/2014/main" id="{7256B19B-93E2-C60F-C60C-0AE6C7FD71D0}"/>
              </a:ext>
            </a:extLst>
          </p:cNvPr>
          <p:cNvPicPr>
            <a:picLocks noChangeAspect="1"/>
          </p:cNvPicPr>
          <p:nvPr/>
        </p:nvPicPr>
        <p:blipFill>
          <a:blip r:embed="rId3"/>
          <a:stretch>
            <a:fillRect/>
          </a:stretch>
        </p:blipFill>
        <p:spPr>
          <a:xfrm>
            <a:off x="630974" y="5285083"/>
            <a:ext cx="3067723" cy="995306"/>
          </a:xfrm>
          <a:prstGeom prst="rect">
            <a:avLst/>
          </a:prstGeom>
        </p:spPr>
      </p:pic>
      <p:sp>
        <p:nvSpPr>
          <p:cNvPr id="29" name="TextBox 28">
            <a:extLst>
              <a:ext uri="{FF2B5EF4-FFF2-40B4-BE49-F238E27FC236}">
                <a16:creationId xmlns:a16="http://schemas.microsoft.com/office/drawing/2014/main" id="{A0EC8E70-AD91-CA80-1FB3-AB8BAD670F62}"/>
              </a:ext>
            </a:extLst>
          </p:cNvPr>
          <p:cNvSpPr txBox="1"/>
          <p:nvPr/>
        </p:nvSpPr>
        <p:spPr>
          <a:xfrm>
            <a:off x="4844226" y="529185"/>
            <a:ext cx="5724264" cy="6093976"/>
          </a:xfrm>
          <a:prstGeom prst="rect">
            <a:avLst/>
          </a:prstGeom>
          <a:noFill/>
        </p:spPr>
        <p:txBody>
          <a:bodyPr wrap="square" rtlCol="0">
            <a:spAutoFit/>
          </a:bodyPr>
          <a:lstStyle/>
          <a:p>
            <a:r>
              <a:rPr lang="en-US" dirty="0"/>
              <a:t>Pre-service teachers who will be living in Antigonish and teaching in Antigonish County/ Port Hawkesbury/Pictou County (including Trenton, New Glasgow, &amp; </a:t>
            </a:r>
            <a:r>
              <a:rPr lang="en-US" dirty="0" err="1"/>
              <a:t>Stellarton</a:t>
            </a:r>
            <a:r>
              <a:rPr lang="en-US" dirty="0"/>
              <a:t>) have </a:t>
            </a:r>
          </a:p>
          <a:p>
            <a:r>
              <a:rPr lang="en-US" dirty="0"/>
              <a:t>options such as carpooling…</a:t>
            </a:r>
          </a:p>
          <a:p>
            <a:endParaRPr lang="en-US" dirty="0"/>
          </a:p>
          <a:p>
            <a:pPr marL="800100" lvl="1" indent="-342900">
              <a:buAutoNum type="alphaLcParenR"/>
            </a:pPr>
            <a:r>
              <a:rPr lang="en-US" dirty="0"/>
              <a:t>with a student who has a vehicle (if that vehicle meets safety requirements).  </a:t>
            </a:r>
          </a:p>
          <a:p>
            <a:pPr lvl="1"/>
            <a:endParaRPr lang="en-US" sz="1200" dirty="0"/>
          </a:p>
          <a:p>
            <a:pPr marL="800100" lvl="1" indent="-342900">
              <a:buAutoNum type="alphaLcParenR"/>
            </a:pPr>
            <a:r>
              <a:rPr lang="en-US" dirty="0"/>
              <a:t>in a rental. St FX will rent vehicles and facilitate a meeting to help students arrange carpooling details to their respective locations. </a:t>
            </a:r>
            <a:r>
              <a:rPr lang="en-US" b="1" dirty="0"/>
              <a:t>If you do not have access to your own</a:t>
            </a:r>
          </a:p>
          <a:p>
            <a:pPr lvl="1"/>
            <a:r>
              <a:rPr lang="en-US" b="1" dirty="0"/>
              <a:t>      vehicle.</a:t>
            </a:r>
            <a:endParaRPr lang="en-US" dirty="0"/>
          </a:p>
          <a:p>
            <a:pPr lvl="1"/>
            <a:endParaRPr lang="en-US" dirty="0"/>
          </a:p>
          <a:p>
            <a:pPr lvl="1"/>
            <a:r>
              <a:rPr lang="en-US" dirty="0"/>
              <a:t>In either case </a:t>
            </a:r>
            <a:r>
              <a:rPr lang="en-US" b="1" dirty="0"/>
              <a:t>students are </a:t>
            </a:r>
          </a:p>
          <a:p>
            <a:pPr lvl="1"/>
            <a:r>
              <a:rPr lang="en-US" b="1" dirty="0"/>
              <a:t>responsible for sharing the </a:t>
            </a:r>
          </a:p>
          <a:p>
            <a:pPr lvl="1"/>
            <a:r>
              <a:rPr lang="en-US" b="1" dirty="0"/>
              <a:t>cost of gas</a:t>
            </a:r>
            <a:r>
              <a:rPr lang="en-US" dirty="0"/>
              <a:t>.</a:t>
            </a:r>
          </a:p>
          <a:p>
            <a:endParaRPr lang="en-US" dirty="0"/>
          </a:p>
          <a:p>
            <a:endParaRPr lang="en-US" dirty="0"/>
          </a:p>
          <a:p>
            <a:endParaRPr lang="en-US" dirty="0"/>
          </a:p>
        </p:txBody>
      </p:sp>
      <p:sp>
        <p:nvSpPr>
          <p:cNvPr id="30" name="TextBox 29">
            <a:extLst>
              <a:ext uri="{FF2B5EF4-FFF2-40B4-BE49-F238E27FC236}">
                <a16:creationId xmlns:a16="http://schemas.microsoft.com/office/drawing/2014/main" id="{969B8A5C-4DC4-E93F-1D8D-79E86DDC5791}"/>
              </a:ext>
            </a:extLst>
          </p:cNvPr>
          <p:cNvSpPr txBox="1"/>
          <p:nvPr/>
        </p:nvSpPr>
        <p:spPr>
          <a:xfrm>
            <a:off x="4674741" y="5907386"/>
            <a:ext cx="7517259" cy="877163"/>
          </a:xfrm>
          <a:prstGeom prst="rect">
            <a:avLst/>
          </a:prstGeom>
          <a:noFill/>
        </p:spPr>
        <p:txBody>
          <a:bodyPr wrap="square" rtlCol="0">
            <a:spAutoFit/>
          </a:bodyPr>
          <a:lstStyle/>
          <a:p>
            <a:r>
              <a:rPr lang="en-US" sz="1700" dirty="0"/>
              <a:t>Note: This does not include students who choose to return home to teach in their own communities but is intended for those who must travel considerable distance from Antigonish to their field placements.</a:t>
            </a:r>
          </a:p>
        </p:txBody>
      </p:sp>
      <p:pic>
        <p:nvPicPr>
          <p:cNvPr id="32" name="Picture 31" descr="A group of people wearing clothing&#10;&#10;Description automatically generated with medium confidence">
            <a:extLst>
              <a:ext uri="{FF2B5EF4-FFF2-40B4-BE49-F238E27FC236}">
                <a16:creationId xmlns:a16="http://schemas.microsoft.com/office/drawing/2014/main" id="{AA0EEA56-8C70-223F-C182-B8ADB57527F0}"/>
              </a:ext>
            </a:extLst>
          </p:cNvPr>
          <p:cNvPicPr>
            <a:picLocks noChangeAspect="1"/>
          </p:cNvPicPr>
          <p:nvPr/>
        </p:nvPicPr>
        <p:blipFill>
          <a:blip r:embed="rId4"/>
          <a:stretch>
            <a:fillRect/>
          </a:stretch>
        </p:blipFill>
        <p:spPr>
          <a:xfrm>
            <a:off x="8537825" y="4113444"/>
            <a:ext cx="3023201" cy="1774711"/>
          </a:xfrm>
          <a:prstGeom prst="rect">
            <a:avLst/>
          </a:prstGeom>
        </p:spPr>
      </p:pic>
    </p:spTree>
    <p:extLst>
      <p:ext uri="{BB962C8B-B14F-4D97-AF65-F5344CB8AC3E}">
        <p14:creationId xmlns:p14="http://schemas.microsoft.com/office/powerpoint/2010/main" val="110888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B5C05E-18EC-ACD1-8150-F89D2E7CD99A}"/>
              </a:ext>
            </a:extLst>
          </p:cNvPr>
          <p:cNvSpPr>
            <a:spLocks noGrp="1"/>
          </p:cNvSpPr>
          <p:nvPr>
            <p:ph type="title"/>
          </p:nvPr>
        </p:nvSpPr>
        <p:spPr>
          <a:xfrm>
            <a:off x="1145212" y="2091879"/>
            <a:ext cx="3438881" cy="1442431"/>
          </a:xfrm>
        </p:spPr>
        <p:txBody>
          <a:bodyPr/>
          <a:lstStyle/>
          <a:p>
            <a:r>
              <a:rPr lang="en-US" sz="4000" dirty="0"/>
              <a:t>Handbook</a:t>
            </a:r>
          </a:p>
        </p:txBody>
      </p:sp>
      <p:sp>
        <p:nvSpPr>
          <p:cNvPr id="5" name="Slide Number Placeholder 4">
            <a:extLst>
              <a:ext uri="{FF2B5EF4-FFF2-40B4-BE49-F238E27FC236}">
                <a16:creationId xmlns:a16="http://schemas.microsoft.com/office/drawing/2014/main" id="{A5029018-05D4-E6BF-9B0F-E5E0CDCD096F}"/>
              </a:ext>
            </a:extLst>
          </p:cNvPr>
          <p:cNvSpPr>
            <a:spLocks noGrp="1"/>
          </p:cNvSpPr>
          <p:nvPr>
            <p:ph type="sldNum" sz="quarter" idx="12"/>
          </p:nvPr>
        </p:nvSpPr>
        <p:spPr/>
        <p:txBody>
          <a:bodyPr/>
          <a:lstStyle/>
          <a:p>
            <a:fld id="{9FF96B15-8338-45D5-A943-561235072D66}" type="slidenum">
              <a:rPr lang="en-US" noProof="0" smtClean="0"/>
              <a:t>7</a:t>
            </a:fld>
            <a:endParaRPr lang="en-US" noProof="0" dirty="0"/>
          </a:p>
        </p:txBody>
      </p:sp>
      <p:sp>
        <p:nvSpPr>
          <p:cNvPr id="10" name="TextBox 9">
            <a:extLst>
              <a:ext uri="{FF2B5EF4-FFF2-40B4-BE49-F238E27FC236}">
                <a16:creationId xmlns:a16="http://schemas.microsoft.com/office/drawing/2014/main" id="{6F98F8CF-3F92-C994-595A-0AA64155AD2D}"/>
              </a:ext>
            </a:extLst>
          </p:cNvPr>
          <p:cNvSpPr txBox="1"/>
          <p:nvPr/>
        </p:nvSpPr>
        <p:spPr>
          <a:xfrm>
            <a:off x="5723001" y="501159"/>
            <a:ext cx="4523240" cy="830997"/>
          </a:xfrm>
          <a:prstGeom prst="rect">
            <a:avLst/>
          </a:prstGeom>
          <a:noFill/>
        </p:spPr>
        <p:txBody>
          <a:bodyPr wrap="square" rtlCol="0">
            <a:spAutoFit/>
          </a:bodyPr>
          <a:lstStyle/>
          <a:p>
            <a:r>
              <a:rPr lang="en-US" sz="2400" dirty="0"/>
              <a:t>Field Experience Professional Growth Sequence, Year 1</a:t>
            </a:r>
          </a:p>
        </p:txBody>
      </p:sp>
      <p:pic>
        <p:nvPicPr>
          <p:cNvPr id="2" name="table">
            <a:extLst>
              <a:ext uri="{FF2B5EF4-FFF2-40B4-BE49-F238E27FC236}">
                <a16:creationId xmlns:a16="http://schemas.microsoft.com/office/drawing/2014/main" id="{CF3A00FA-D19E-E31B-15BE-883EFA93B85D}"/>
              </a:ext>
            </a:extLst>
          </p:cNvPr>
          <p:cNvPicPr>
            <a:picLocks noChangeAspect="1"/>
          </p:cNvPicPr>
          <p:nvPr/>
        </p:nvPicPr>
        <p:blipFill>
          <a:blip r:embed="rId3"/>
          <a:stretch>
            <a:fillRect/>
          </a:stretch>
        </p:blipFill>
        <p:spPr>
          <a:xfrm>
            <a:off x="5469490" y="1332156"/>
            <a:ext cx="5012655" cy="5513264"/>
          </a:xfrm>
          <a:prstGeom prst="rect">
            <a:avLst/>
          </a:prstGeom>
        </p:spPr>
      </p:pic>
      <p:sp>
        <p:nvSpPr>
          <p:cNvPr id="3" name="TextBox 2">
            <a:extLst>
              <a:ext uri="{FF2B5EF4-FFF2-40B4-BE49-F238E27FC236}">
                <a16:creationId xmlns:a16="http://schemas.microsoft.com/office/drawing/2014/main" id="{A012FF73-9EE4-5884-22ED-BF47C5BEF41B}"/>
              </a:ext>
            </a:extLst>
          </p:cNvPr>
          <p:cNvSpPr txBox="1"/>
          <p:nvPr/>
        </p:nvSpPr>
        <p:spPr>
          <a:xfrm>
            <a:off x="11190739" y="3945505"/>
            <a:ext cx="674055" cy="369332"/>
          </a:xfrm>
          <a:prstGeom prst="rect">
            <a:avLst/>
          </a:prstGeom>
          <a:noFill/>
        </p:spPr>
        <p:txBody>
          <a:bodyPr wrap="square" rtlCol="0">
            <a:spAutoFit/>
          </a:bodyPr>
          <a:lstStyle/>
          <a:p>
            <a:r>
              <a:rPr lang="en-US" dirty="0"/>
              <a:t>p.9</a:t>
            </a:r>
          </a:p>
        </p:txBody>
      </p:sp>
      <p:cxnSp>
        <p:nvCxnSpPr>
          <p:cNvPr id="7" name="Connector: Curved 6">
            <a:extLst>
              <a:ext uri="{FF2B5EF4-FFF2-40B4-BE49-F238E27FC236}">
                <a16:creationId xmlns:a16="http://schemas.microsoft.com/office/drawing/2014/main" id="{2F3FF46C-BF48-B833-2308-252A16FCE963}"/>
              </a:ext>
            </a:extLst>
          </p:cNvPr>
          <p:cNvCxnSpPr>
            <a:cxnSpLocks/>
          </p:cNvCxnSpPr>
          <p:nvPr/>
        </p:nvCxnSpPr>
        <p:spPr>
          <a:xfrm rot="16200000" flipV="1">
            <a:off x="10763333" y="3370377"/>
            <a:ext cx="516505" cy="633751"/>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Text&#10;&#10;Description automatically generated with medium confidence">
            <a:extLst>
              <a:ext uri="{FF2B5EF4-FFF2-40B4-BE49-F238E27FC236}">
                <a16:creationId xmlns:a16="http://schemas.microsoft.com/office/drawing/2014/main" id="{7256B19B-93E2-C60F-C60C-0AE6C7FD71D0}"/>
              </a:ext>
            </a:extLst>
          </p:cNvPr>
          <p:cNvPicPr>
            <a:picLocks noChangeAspect="1"/>
          </p:cNvPicPr>
          <p:nvPr/>
        </p:nvPicPr>
        <p:blipFill>
          <a:blip r:embed="rId4"/>
          <a:stretch>
            <a:fillRect/>
          </a:stretch>
        </p:blipFill>
        <p:spPr>
          <a:xfrm>
            <a:off x="630974" y="5285083"/>
            <a:ext cx="3067723" cy="995306"/>
          </a:xfrm>
          <a:prstGeom prst="rect">
            <a:avLst/>
          </a:prstGeom>
        </p:spPr>
      </p:pic>
    </p:spTree>
    <p:extLst>
      <p:ext uri="{BB962C8B-B14F-4D97-AF65-F5344CB8AC3E}">
        <p14:creationId xmlns:p14="http://schemas.microsoft.com/office/powerpoint/2010/main" val="1997436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C93F277-089C-2861-F7C3-B86CAB1A3212}"/>
              </a:ext>
            </a:extLst>
          </p:cNvPr>
          <p:cNvSpPr>
            <a:spLocks noGrp="1"/>
          </p:cNvSpPr>
          <p:nvPr>
            <p:ph type="title"/>
          </p:nvPr>
        </p:nvSpPr>
        <p:spPr>
          <a:xfrm>
            <a:off x="3726588" y="679572"/>
            <a:ext cx="5377195" cy="1230816"/>
          </a:xfrm>
        </p:spPr>
        <p:txBody>
          <a:bodyPr/>
          <a:lstStyle/>
          <a:p>
            <a:pPr algn="ctr"/>
            <a:r>
              <a:rPr lang="en-US" sz="4000" dirty="0"/>
              <a:t>Working Together </a:t>
            </a:r>
            <a:br>
              <a:rPr lang="en-US" sz="4000" dirty="0"/>
            </a:br>
            <a:r>
              <a:rPr lang="en-US" sz="4000" dirty="0"/>
              <a:t>in the Field</a:t>
            </a:r>
          </a:p>
        </p:txBody>
      </p:sp>
      <p:sp>
        <p:nvSpPr>
          <p:cNvPr id="5" name="Slide Number Placeholder 4">
            <a:extLst>
              <a:ext uri="{FF2B5EF4-FFF2-40B4-BE49-F238E27FC236}">
                <a16:creationId xmlns:a16="http://schemas.microsoft.com/office/drawing/2014/main" id="{A157007D-87A9-F7EE-4CF8-C7860A38E9A8}"/>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noProof="0" smtClean="0"/>
              <a:pPr>
                <a:spcAft>
                  <a:spcPts val="600"/>
                </a:spcAft>
              </a:pPr>
              <a:t>8</a:t>
            </a:fld>
            <a:endParaRPr lang="en-US" noProof="0"/>
          </a:p>
        </p:txBody>
      </p:sp>
      <p:pic>
        <p:nvPicPr>
          <p:cNvPr id="11" name="Picture 10" descr="Text&#10;&#10;Description automatically generated">
            <a:extLst>
              <a:ext uri="{FF2B5EF4-FFF2-40B4-BE49-F238E27FC236}">
                <a16:creationId xmlns:a16="http://schemas.microsoft.com/office/drawing/2014/main" id="{9FE0B090-FCE4-C3AE-1DA7-81FEA5790CC1}"/>
              </a:ext>
            </a:extLst>
          </p:cNvPr>
          <p:cNvPicPr>
            <a:picLocks noChangeAspect="1"/>
          </p:cNvPicPr>
          <p:nvPr/>
        </p:nvPicPr>
        <p:blipFill>
          <a:blip r:embed="rId3"/>
          <a:stretch>
            <a:fillRect/>
          </a:stretch>
        </p:blipFill>
        <p:spPr>
          <a:xfrm>
            <a:off x="92286" y="5696601"/>
            <a:ext cx="4101342" cy="1135245"/>
          </a:xfrm>
          <a:prstGeom prst="rect">
            <a:avLst/>
          </a:prstGeom>
        </p:spPr>
      </p:pic>
      <p:sp>
        <p:nvSpPr>
          <p:cNvPr id="7" name="Isosceles Triangle 6">
            <a:extLst>
              <a:ext uri="{FF2B5EF4-FFF2-40B4-BE49-F238E27FC236}">
                <a16:creationId xmlns:a16="http://schemas.microsoft.com/office/drawing/2014/main" id="{91785AB3-3E48-BC33-27A7-49EC8EFA7C64}"/>
              </a:ext>
            </a:extLst>
          </p:cNvPr>
          <p:cNvSpPr/>
          <p:nvPr/>
        </p:nvSpPr>
        <p:spPr>
          <a:xfrm>
            <a:off x="4496248" y="2736233"/>
            <a:ext cx="3837876" cy="29603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A9BFC52-43D2-EC2B-D1AD-5EE6C13849BA}"/>
              </a:ext>
            </a:extLst>
          </p:cNvPr>
          <p:cNvSpPr txBox="1"/>
          <p:nvPr/>
        </p:nvSpPr>
        <p:spPr>
          <a:xfrm>
            <a:off x="5841828" y="3293087"/>
            <a:ext cx="1146716" cy="1200329"/>
          </a:xfrm>
          <a:prstGeom prst="rect">
            <a:avLst/>
          </a:prstGeom>
          <a:noFill/>
        </p:spPr>
        <p:txBody>
          <a:bodyPr wrap="square" rtlCol="0">
            <a:spAutoFit/>
          </a:bodyPr>
          <a:lstStyle/>
          <a:p>
            <a:pPr algn="ctr"/>
            <a:r>
              <a:rPr lang="en-US" dirty="0"/>
              <a:t>Pre-</a:t>
            </a:r>
          </a:p>
          <a:p>
            <a:pPr algn="ctr"/>
            <a:r>
              <a:rPr lang="en-US" dirty="0"/>
              <a:t>Service Teacher (You)</a:t>
            </a:r>
          </a:p>
        </p:txBody>
      </p:sp>
      <p:sp>
        <p:nvSpPr>
          <p:cNvPr id="9" name="TextBox 8">
            <a:extLst>
              <a:ext uri="{FF2B5EF4-FFF2-40B4-BE49-F238E27FC236}">
                <a16:creationId xmlns:a16="http://schemas.microsoft.com/office/drawing/2014/main" id="{7532ACDF-3C60-C9E3-C5EE-701FE32BEEE3}"/>
              </a:ext>
            </a:extLst>
          </p:cNvPr>
          <p:cNvSpPr txBox="1"/>
          <p:nvPr/>
        </p:nvSpPr>
        <p:spPr>
          <a:xfrm>
            <a:off x="5066371" y="4926930"/>
            <a:ext cx="1029629" cy="646331"/>
          </a:xfrm>
          <a:prstGeom prst="rect">
            <a:avLst/>
          </a:prstGeom>
          <a:noFill/>
        </p:spPr>
        <p:txBody>
          <a:bodyPr wrap="square" rtlCol="0">
            <a:spAutoFit/>
          </a:bodyPr>
          <a:lstStyle/>
          <a:p>
            <a:r>
              <a:rPr lang="en-US" dirty="0"/>
              <a:t>Faculty </a:t>
            </a:r>
          </a:p>
          <a:p>
            <a:r>
              <a:rPr lang="en-US" dirty="0"/>
              <a:t>Advisor</a:t>
            </a:r>
          </a:p>
        </p:txBody>
      </p:sp>
      <p:sp>
        <p:nvSpPr>
          <p:cNvPr id="10" name="TextBox 9">
            <a:extLst>
              <a:ext uri="{FF2B5EF4-FFF2-40B4-BE49-F238E27FC236}">
                <a16:creationId xmlns:a16="http://schemas.microsoft.com/office/drawing/2014/main" id="{250A7156-864B-0B3D-1504-63B7648C6517}"/>
              </a:ext>
            </a:extLst>
          </p:cNvPr>
          <p:cNvSpPr txBox="1"/>
          <p:nvPr/>
        </p:nvSpPr>
        <p:spPr>
          <a:xfrm>
            <a:off x="6650290" y="4933460"/>
            <a:ext cx="1267076" cy="646331"/>
          </a:xfrm>
          <a:prstGeom prst="rect">
            <a:avLst/>
          </a:prstGeom>
          <a:noFill/>
        </p:spPr>
        <p:txBody>
          <a:bodyPr wrap="square" rtlCol="0">
            <a:spAutoFit/>
          </a:bodyPr>
          <a:lstStyle/>
          <a:p>
            <a:pPr algn="ctr"/>
            <a:r>
              <a:rPr lang="en-US" dirty="0"/>
              <a:t>Associate</a:t>
            </a:r>
          </a:p>
          <a:p>
            <a:pPr algn="ctr"/>
            <a:r>
              <a:rPr lang="en-US" dirty="0"/>
              <a:t>Teacher</a:t>
            </a:r>
          </a:p>
        </p:txBody>
      </p:sp>
      <p:sp>
        <p:nvSpPr>
          <p:cNvPr id="12" name="TextBox 11">
            <a:extLst>
              <a:ext uri="{FF2B5EF4-FFF2-40B4-BE49-F238E27FC236}">
                <a16:creationId xmlns:a16="http://schemas.microsoft.com/office/drawing/2014/main" id="{FC713291-EE63-4A99-32C4-91F798C13501}"/>
              </a:ext>
            </a:extLst>
          </p:cNvPr>
          <p:cNvSpPr txBox="1"/>
          <p:nvPr/>
        </p:nvSpPr>
        <p:spPr>
          <a:xfrm>
            <a:off x="1675764" y="2348137"/>
            <a:ext cx="2836317" cy="3693319"/>
          </a:xfrm>
          <a:prstGeom prst="rect">
            <a:avLst/>
          </a:prstGeom>
          <a:noFill/>
        </p:spPr>
        <p:txBody>
          <a:bodyPr wrap="square" rtlCol="0">
            <a:spAutoFit/>
          </a:bodyPr>
          <a:lstStyle/>
          <a:p>
            <a:r>
              <a:rPr lang="en-US" b="1" dirty="0"/>
              <a:t>Faculty Advisor:</a:t>
            </a:r>
            <a:endParaRPr lang="en-US" dirty="0"/>
          </a:p>
          <a:p>
            <a:pPr marL="285750" indent="-285750">
              <a:buFont typeface="Arial" panose="020B0604020202020204" pitchFamily="34" charset="0"/>
              <a:buChar char="•"/>
            </a:pPr>
            <a:r>
              <a:rPr lang="en-US" dirty="0"/>
              <a:t>Your chief contact when in the field</a:t>
            </a:r>
          </a:p>
          <a:p>
            <a:endParaRPr lang="en-US" sz="600" dirty="0"/>
          </a:p>
          <a:p>
            <a:pPr marL="285750" indent="-285750">
              <a:buFont typeface="Arial" panose="020B0604020202020204" pitchFamily="34" charset="0"/>
              <a:buChar char="•"/>
            </a:pPr>
            <a:r>
              <a:rPr lang="en-US" dirty="0"/>
              <a:t>Could be faculty or retired educator</a:t>
            </a:r>
          </a:p>
          <a:p>
            <a:endParaRPr lang="en-US" sz="600" dirty="0"/>
          </a:p>
          <a:p>
            <a:pPr marL="285750" indent="-285750">
              <a:buFont typeface="Arial" panose="020B0604020202020204" pitchFamily="34" charset="0"/>
              <a:buChar char="•"/>
            </a:pPr>
            <a:r>
              <a:rPr lang="en-US" dirty="0"/>
              <a:t>Will come twice to observe you in the classroom</a:t>
            </a:r>
          </a:p>
          <a:p>
            <a:pPr marL="285750" indent="-285750">
              <a:buFont typeface="Arial" panose="020B0604020202020204" pitchFamily="34" charset="0"/>
              <a:buChar char="•"/>
            </a:pPr>
            <a:endParaRPr lang="en-US" sz="600" dirty="0"/>
          </a:p>
          <a:p>
            <a:pPr marL="285750" indent="-285750">
              <a:buFont typeface="Arial" panose="020B0604020202020204" pitchFamily="34" charset="0"/>
              <a:buChar char="•"/>
            </a:pPr>
            <a:r>
              <a:rPr lang="en-US" dirty="0"/>
              <a:t>Will meet them at “Building Bridges” (November 9</a:t>
            </a:r>
            <a:r>
              <a:rPr lang="en-US" baseline="30000" dirty="0"/>
              <a:t>th</a:t>
            </a:r>
            <a:r>
              <a:rPr lang="en-US" dirty="0"/>
              <a:t>)</a:t>
            </a:r>
          </a:p>
          <a:p>
            <a:endParaRPr lang="en-US" b="1" dirty="0"/>
          </a:p>
        </p:txBody>
      </p:sp>
      <p:sp>
        <p:nvSpPr>
          <p:cNvPr id="15" name="TextBox 14">
            <a:extLst>
              <a:ext uri="{FF2B5EF4-FFF2-40B4-BE49-F238E27FC236}">
                <a16:creationId xmlns:a16="http://schemas.microsoft.com/office/drawing/2014/main" id="{F335157D-CB19-7F38-C982-EAFBF2026A9C}"/>
              </a:ext>
            </a:extLst>
          </p:cNvPr>
          <p:cNvSpPr txBox="1"/>
          <p:nvPr/>
        </p:nvSpPr>
        <p:spPr>
          <a:xfrm>
            <a:off x="8636744" y="2348137"/>
            <a:ext cx="2836317" cy="3231654"/>
          </a:xfrm>
          <a:prstGeom prst="rect">
            <a:avLst/>
          </a:prstGeom>
          <a:noFill/>
        </p:spPr>
        <p:txBody>
          <a:bodyPr wrap="square" rtlCol="0">
            <a:spAutoFit/>
          </a:bodyPr>
          <a:lstStyle/>
          <a:p>
            <a:r>
              <a:rPr lang="en-US" b="1" dirty="0"/>
              <a:t>Associate Teacher:</a:t>
            </a:r>
            <a:endParaRPr lang="en-US" dirty="0"/>
          </a:p>
          <a:p>
            <a:pPr marL="285750" indent="-285750">
              <a:buFont typeface="Arial" panose="020B0604020202020204" pitchFamily="34" charset="0"/>
              <a:buChar char="•"/>
            </a:pPr>
            <a:r>
              <a:rPr lang="en-US" dirty="0"/>
              <a:t>A positive role model</a:t>
            </a:r>
          </a:p>
          <a:p>
            <a:endParaRPr lang="en-US" sz="600" dirty="0"/>
          </a:p>
          <a:p>
            <a:pPr marL="285750" indent="-285750">
              <a:buFont typeface="Arial" panose="020B0604020202020204" pitchFamily="34" charset="0"/>
              <a:buChar char="•"/>
            </a:pPr>
            <a:r>
              <a:rPr lang="en-US" dirty="0"/>
              <a:t>Gives regular &amp; supportive feedback</a:t>
            </a:r>
          </a:p>
          <a:p>
            <a:endParaRPr lang="en-US" sz="600" dirty="0"/>
          </a:p>
          <a:p>
            <a:pPr marL="285750" indent="-285750">
              <a:buFont typeface="Arial" panose="020B0604020202020204" pitchFamily="34" charset="0"/>
              <a:buChar char="•"/>
            </a:pPr>
            <a:r>
              <a:rPr lang="en-US" dirty="0"/>
              <a:t>Promotes professional growth</a:t>
            </a:r>
          </a:p>
          <a:p>
            <a:endParaRPr lang="en-US" sz="600" dirty="0"/>
          </a:p>
          <a:p>
            <a:pPr marL="285750" indent="-285750">
              <a:buFont typeface="Arial" panose="020B0604020202020204" pitchFamily="34" charset="0"/>
              <a:buChar char="•"/>
            </a:pPr>
            <a:r>
              <a:rPr lang="en-US" dirty="0"/>
              <a:t>Provides a written assessment </a:t>
            </a:r>
          </a:p>
          <a:p>
            <a:endParaRPr lang="en-US" sz="600" dirty="0"/>
          </a:p>
          <a:p>
            <a:pPr marL="285750" indent="-285750">
              <a:buFont typeface="Arial" panose="020B0604020202020204" pitchFamily="34" charset="0"/>
              <a:buChar char="•"/>
            </a:pPr>
            <a:r>
              <a:rPr lang="en-US" dirty="0"/>
              <a:t>Contact point with Faculty Advisor</a:t>
            </a:r>
          </a:p>
        </p:txBody>
      </p:sp>
      <p:cxnSp>
        <p:nvCxnSpPr>
          <p:cNvPr id="17" name="Connector: Curved 16">
            <a:extLst>
              <a:ext uri="{FF2B5EF4-FFF2-40B4-BE49-F238E27FC236}">
                <a16:creationId xmlns:a16="http://schemas.microsoft.com/office/drawing/2014/main" id="{FC206F59-770C-FDCB-8228-DFEB9A7103F7}"/>
              </a:ext>
            </a:extLst>
          </p:cNvPr>
          <p:cNvCxnSpPr>
            <a:cxnSpLocks/>
          </p:cNvCxnSpPr>
          <p:nvPr/>
        </p:nvCxnSpPr>
        <p:spPr>
          <a:xfrm rot="10800000">
            <a:off x="10889982" y="5423627"/>
            <a:ext cx="867332" cy="617829"/>
          </a:xfrm>
          <a:prstGeom prst="curved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FD92A9DD-4F42-54CC-6DF8-542A0B52B293}"/>
              </a:ext>
            </a:extLst>
          </p:cNvPr>
          <p:cNvCxnSpPr>
            <a:cxnSpLocks/>
          </p:cNvCxnSpPr>
          <p:nvPr/>
        </p:nvCxnSpPr>
        <p:spPr>
          <a:xfrm>
            <a:off x="863029" y="2866490"/>
            <a:ext cx="794505" cy="642706"/>
          </a:xfrm>
          <a:prstGeom prst="curved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9B25D6B-86F1-C437-8EB9-E16F8C6440EB}"/>
              </a:ext>
            </a:extLst>
          </p:cNvPr>
          <p:cNvSpPr txBox="1"/>
          <p:nvPr/>
        </p:nvSpPr>
        <p:spPr>
          <a:xfrm>
            <a:off x="10674849" y="6051058"/>
            <a:ext cx="1424865" cy="646331"/>
          </a:xfrm>
          <a:prstGeom prst="rect">
            <a:avLst/>
          </a:prstGeom>
          <a:noFill/>
        </p:spPr>
        <p:txBody>
          <a:bodyPr wrap="square">
            <a:spAutoFit/>
          </a:bodyPr>
          <a:lstStyle/>
          <a:p>
            <a:pPr algn="ctr"/>
            <a:r>
              <a:rPr lang="en-US" dirty="0"/>
              <a:t>Handbook p.20</a:t>
            </a:r>
          </a:p>
        </p:txBody>
      </p:sp>
      <p:sp>
        <p:nvSpPr>
          <p:cNvPr id="25" name="TextBox 24">
            <a:extLst>
              <a:ext uri="{FF2B5EF4-FFF2-40B4-BE49-F238E27FC236}">
                <a16:creationId xmlns:a16="http://schemas.microsoft.com/office/drawing/2014/main" id="{80FF601A-5FFB-92BE-A594-5F6C62148F42}"/>
              </a:ext>
            </a:extLst>
          </p:cNvPr>
          <p:cNvSpPr txBox="1"/>
          <p:nvPr/>
        </p:nvSpPr>
        <p:spPr>
          <a:xfrm>
            <a:off x="-4757" y="2116079"/>
            <a:ext cx="1447392" cy="646331"/>
          </a:xfrm>
          <a:prstGeom prst="rect">
            <a:avLst/>
          </a:prstGeom>
          <a:noFill/>
        </p:spPr>
        <p:txBody>
          <a:bodyPr wrap="square">
            <a:spAutoFit/>
          </a:bodyPr>
          <a:lstStyle/>
          <a:p>
            <a:pPr algn="ctr"/>
            <a:r>
              <a:rPr lang="en-US" dirty="0"/>
              <a:t>Handbook p.21</a:t>
            </a:r>
          </a:p>
        </p:txBody>
      </p:sp>
    </p:spTree>
    <p:extLst>
      <p:ext uri="{BB962C8B-B14F-4D97-AF65-F5344CB8AC3E}">
        <p14:creationId xmlns:p14="http://schemas.microsoft.com/office/powerpoint/2010/main" val="443786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3791-2E64-9B2B-F48B-19BE12CF9F4F}"/>
              </a:ext>
            </a:extLst>
          </p:cNvPr>
          <p:cNvSpPr>
            <a:spLocks noGrp="1"/>
          </p:cNvSpPr>
          <p:nvPr>
            <p:ph type="title"/>
          </p:nvPr>
        </p:nvSpPr>
        <p:spPr>
          <a:xfrm>
            <a:off x="986319" y="1814476"/>
            <a:ext cx="3545873" cy="2283824"/>
          </a:xfrm>
        </p:spPr>
        <p:txBody>
          <a:bodyPr/>
          <a:lstStyle/>
          <a:p>
            <a:r>
              <a:rPr lang="en-US" sz="4000" dirty="0"/>
              <a:t>Alternative  Placements </a:t>
            </a:r>
          </a:p>
        </p:txBody>
      </p:sp>
      <p:sp>
        <p:nvSpPr>
          <p:cNvPr id="3" name="Slide Number Placeholder 2">
            <a:extLst>
              <a:ext uri="{FF2B5EF4-FFF2-40B4-BE49-F238E27FC236}">
                <a16:creationId xmlns:a16="http://schemas.microsoft.com/office/drawing/2014/main" id="{BC93CCC1-5162-5C82-63F4-16B860DFF53A}"/>
              </a:ext>
            </a:extLst>
          </p:cNvPr>
          <p:cNvSpPr>
            <a:spLocks noGrp="1"/>
          </p:cNvSpPr>
          <p:nvPr>
            <p:ph type="sldNum" sz="quarter" idx="12"/>
          </p:nvPr>
        </p:nvSpPr>
        <p:spPr/>
        <p:txBody>
          <a:bodyPr/>
          <a:lstStyle/>
          <a:p>
            <a:fld id="{9FF96B15-8338-45D5-A943-561235072D66}" type="slidenum">
              <a:rPr lang="en-US" noProof="0" smtClean="0"/>
              <a:t>9</a:t>
            </a:fld>
            <a:endParaRPr lang="en-US" noProof="0" dirty="0"/>
          </a:p>
        </p:txBody>
      </p:sp>
      <p:pic>
        <p:nvPicPr>
          <p:cNvPr id="5" name="Picture 4" descr="Text&#10;&#10;Description automatically generated with medium confidence">
            <a:extLst>
              <a:ext uri="{FF2B5EF4-FFF2-40B4-BE49-F238E27FC236}">
                <a16:creationId xmlns:a16="http://schemas.microsoft.com/office/drawing/2014/main" id="{BAC37A4C-B8C9-02A9-FBE8-35AC13527D18}"/>
              </a:ext>
            </a:extLst>
          </p:cNvPr>
          <p:cNvPicPr>
            <a:picLocks noChangeAspect="1"/>
          </p:cNvPicPr>
          <p:nvPr/>
        </p:nvPicPr>
        <p:blipFill>
          <a:blip r:embed="rId3"/>
          <a:stretch>
            <a:fillRect/>
          </a:stretch>
        </p:blipFill>
        <p:spPr>
          <a:xfrm>
            <a:off x="630974" y="5285083"/>
            <a:ext cx="3067723" cy="995306"/>
          </a:xfrm>
          <a:prstGeom prst="rect">
            <a:avLst/>
          </a:prstGeom>
        </p:spPr>
      </p:pic>
      <p:sp>
        <p:nvSpPr>
          <p:cNvPr id="6" name="TextBox 5">
            <a:extLst>
              <a:ext uri="{FF2B5EF4-FFF2-40B4-BE49-F238E27FC236}">
                <a16:creationId xmlns:a16="http://schemas.microsoft.com/office/drawing/2014/main" id="{50A93176-F521-B8F2-B867-0A96DC6903E8}"/>
              </a:ext>
            </a:extLst>
          </p:cNvPr>
          <p:cNvSpPr txBox="1"/>
          <p:nvPr/>
        </p:nvSpPr>
        <p:spPr>
          <a:xfrm>
            <a:off x="6225753" y="1299598"/>
            <a:ext cx="4126787" cy="3724096"/>
          </a:xfrm>
          <a:prstGeom prst="rect">
            <a:avLst/>
          </a:prstGeom>
          <a:noFill/>
        </p:spPr>
        <p:txBody>
          <a:bodyPr wrap="square" rtlCol="0">
            <a:spAutoFit/>
          </a:bodyPr>
          <a:lstStyle/>
          <a:p>
            <a:pPr marL="285750" indent="-285750">
              <a:buFontTx/>
              <a:buChar char="-"/>
            </a:pPr>
            <a:r>
              <a:rPr lang="en-US" sz="2000" dirty="0"/>
              <a:t>For out of NS or out of public school system requests</a:t>
            </a:r>
          </a:p>
          <a:p>
            <a:endParaRPr lang="en-US" sz="1200" dirty="0"/>
          </a:p>
          <a:p>
            <a:pPr marL="285750" indent="-285750">
              <a:buFontTx/>
              <a:buChar char="-"/>
            </a:pPr>
            <a:r>
              <a:rPr lang="en-US" sz="2000" dirty="0"/>
              <a:t>Application is reviewed by Field Committee (looking for a solid teaching component &amp; a schedule</a:t>
            </a:r>
            <a:r>
              <a:rPr lang="en-US" dirty="0"/>
              <a:t>)</a:t>
            </a:r>
          </a:p>
          <a:p>
            <a:endParaRPr lang="en-US" sz="1200" dirty="0"/>
          </a:p>
          <a:p>
            <a:pPr marL="285750" indent="-285750">
              <a:buFontTx/>
              <a:buChar char="-"/>
            </a:pPr>
            <a:r>
              <a:rPr lang="en-US" sz="2000" dirty="0"/>
              <a:t>Application is on p. 35 of Handbook</a:t>
            </a:r>
          </a:p>
          <a:p>
            <a:endParaRPr lang="en-US" sz="1200" dirty="0"/>
          </a:p>
          <a:p>
            <a:pPr algn="ctr"/>
            <a:r>
              <a:rPr lang="en-US" sz="2200" dirty="0"/>
              <a:t>Due: </a:t>
            </a:r>
            <a:r>
              <a:rPr lang="en-US" sz="2200" b="1" dirty="0"/>
              <a:t>December 15</a:t>
            </a:r>
            <a:r>
              <a:rPr lang="en-US" sz="2200" b="1" baseline="30000" dirty="0"/>
              <a:t>th</a:t>
            </a:r>
            <a:endParaRPr lang="en-US" sz="2200" b="1" dirty="0"/>
          </a:p>
          <a:p>
            <a:pPr marL="285750" indent="-285750">
              <a:buFontTx/>
              <a:buChar char="-"/>
            </a:pPr>
            <a:endParaRPr lang="en-US" dirty="0"/>
          </a:p>
        </p:txBody>
      </p:sp>
      <p:sp>
        <p:nvSpPr>
          <p:cNvPr id="7" name="TextBox 6">
            <a:extLst>
              <a:ext uri="{FF2B5EF4-FFF2-40B4-BE49-F238E27FC236}">
                <a16:creationId xmlns:a16="http://schemas.microsoft.com/office/drawing/2014/main" id="{6776A1CC-8B46-1709-1A04-F4B36B587F75}"/>
              </a:ext>
            </a:extLst>
          </p:cNvPr>
          <p:cNvSpPr txBox="1"/>
          <p:nvPr/>
        </p:nvSpPr>
        <p:spPr>
          <a:xfrm>
            <a:off x="8214486" y="5548770"/>
            <a:ext cx="3693262" cy="1015663"/>
          </a:xfrm>
          <a:prstGeom prst="rect">
            <a:avLst/>
          </a:prstGeom>
          <a:noFill/>
        </p:spPr>
        <p:txBody>
          <a:bodyPr wrap="square" rtlCol="0">
            <a:spAutoFit/>
          </a:bodyPr>
          <a:lstStyle/>
          <a:p>
            <a:r>
              <a:rPr lang="en-US" sz="2000" dirty="0"/>
              <a:t>Sometimes international experiences are available (</a:t>
            </a:r>
            <a:r>
              <a:rPr lang="en-US" sz="2000" dirty="0" err="1"/>
              <a:t>ie</a:t>
            </a:r>
            <a:r>
              <a:rPr lang="en-US" sz="2000" dirty="0"/>
              <a:t>. </a:t>
            </a:r>
            <a:r>
              <a:rPr lang="en-US" sz="2000" b="1" dirty="0"/>
              <a:t>Sweden, March 2023</a:t>
            </a:r>
            <a:r>
              <a:rPr lang="en-US" sz="2000" dirty="0"/>
              <a:t>)</a:t>
            </a:r>
          </a:p>
        </p:txBody>
      </p:sp>
      <p:pic>
        <p:nvPicPr>
          <p:cNvPr id="9" name="Picture 8" descr="A blue and yellow flag&#10;&#10;Description automatically generated with low confidence">
            <a:extLst>
              <a:ext uri="{FF2B5EF4-FFF2-40B4-BE49-F238E27FC236}">
                <a16:creationId xmlns:a16="http://schemas.microsoft.com/office/drawing/2014/main" id="{BE7F0E32-EC9F-E952-BE6E-AF63835031F0}"/>
              </a:ext>
            </a:extLst>
          </p:cNvPr>
          <p:cNvPicPr>
            <a:picLocks noChangeAspect="1"/>
          </p:cNvPicPr>
          <p:nvPr/>
        </p:nvPicPr>
        <p:blipFill>
          <a:blip r:embed="rId4"/>
          <a:stretch>
            <a:fillRect/>
          </a:stretch>
        </p:blipFill>
        <p:spPr>
          <a:xfrm>
            <a:off x="6480937" y="5476341"/>
            <a:ext cx="1733550" cy="1143000"/>
          </a:xfrm>
          <a:prstGeom prst="rect">
            <a:avLst/>
          </a:prstGeom>
        </p:spPr>
      </p:pic>
      <p:cxnSp>
        <p:nvCxnSpPr>
          <p:cNvPr id="11" name="Straight Connector 10">
            <a:extLst>
              <a:ext uri="{FF2B5EF4-FFF2-40B4-BE49-F238E27FC236}">
                <a16:creationId xmlns:a16="http://schemas.microsoft.com/office/drawing/2014/main" id="{E2FDF16A-85F9-9189-C275-DD6E7722635C}"/>
              </a:ext>
            </a:extLst>
          </p:cNvPr>
          <p:cNvCxnSpPr/>
          <p:nvPr/>
        </p:nvCxnSpPr>
        <p:spPr>
          <a:xfrm>
            <a:off x="5339108" y="5274809"/>
            <a:ext cx="543935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9EF1CC1-3FA9-B478-518F-F97DBF775877}"/>
              </a:ext>
            </a:extLst>
          </p:cNvPr>
          <p:cNvSpPr txBox="1"/>
          <p:nvPr/>
        </p:nvSpPr>
        <p:spPr>
          <a:xfrm rot="20679645">
            <a:off x="5074534" y="166418"/>
            <a:ext cx="646331" cy="369332"/>
          </a:xfrm>
          <a:prstGeom prst="rect">
            <a:avLst/>
          </a:prstGeom>
          <a:noFill/>
        </p:spPr>
        <p:txBody>
          <a:bodyPr wrap="square" rtlCol="0">
            <a:spAutoFit/>
          </a:bodyPr>
          <a:lstStyle/>
          <a:p>
            <a:r>
              <a:rPr lang="en-US" b="1" dirty="0">
                <a:solidFill>
                  <a:schemeClr val="accent6">
                    <a:lumMod val="50000"/>
                  </a:schemeClr>
                </a:solidFill>
              </a:rPr>
              <a:t>IWK</a:t>
            </a:r>
          </a:p>
        </p:txBody>
      </p:sp>
      <p:sp>
        <p:nvSpPr>
          <p:cNvPr id="18" name="TextBox 17">
            <a:extLst>
              <a:ext uri="{FF2B5EF4-FFF2-40B4-BE49-F238E27FC236}">
                <a16:creationId xmlns:a16="http://schemas.microsoft.com/office/drawing/2014/main" id="{9EB7FB73-4669-08DE-BD0D-BA2BA94D33B3}"/>
              </a:ext>
            </a:extLst>
          </p:cNvPr>
          <p:cNvSpPr txBox="1"/>
          <p:nvPr/>
        </p:nvSpPr>
        <p:spPr>
          <a:xfrm rot="835604">
            <a:off x="10869998" y="2206352"/>
            <a:ext cx="1331867" cy="923330"/>
          </a:xfrm>
          <a:prstGeom prst="rect">
            <a:avLst/>
          </a:prstGeom>
          <a:noFill/>
        </p:spPr>
        <p:txBody>
          <a:bodyPr wrap="square" rtlCol="0">
            <a:spAutoFit/>
          </a:bodyPr>
          <a:lstStyle/>
          <a:p>
            <a:pPr algn="ctr"/>
            <a:r>
              <a:rPr lang="en-US" b="1" dirty="0">
                <a:solidFill>
                  <a:schemeClr val="accent6">
                    <a:lumMod val="50000"/>
                  </a:schemeClr>
                </a:solidFill>
              </a:rPr>
              <a:t>Youth Detention Centre</a:t>
            </a:r>
          </a:p>
        </p:txBody>
      </p:sp>
      <p:sp>
        <p:nvSpPr>
          <p:cNvPr id="20" name="TextBox 19">
            <a:extLst>
              <a:ext uri="{FF2B5EF4-FFF2-40B4-BE49-F238E27FC236}">
                <a16:creationId xmlns:a16="http://schemas.microsoft.com/office/drawing/2014/main" id="{C67EABC1-59CE-618B-4A86-9C7D54011AE9}"/>
              </a:ext>
            </a:extLst>
          </p:cNvPr>
          <p:cNvSpPr txBox="1"/>
          <p:nvPr/>
        </p:nvSpPr>
        <p:spPr>
          <a:xfrm rot="21061217">
            <a:off x="10004244" y="3129730"/>
            <a:ext cx="1331867" cy="646331"/>
          </a:xfrm>
          <a:prstGeom prst="rect">
            <a:avLst/>
          </a:prstGeom>
          <a:noFill/>
        </p:spPr>
        <p:txBody>
          <a:bodyPr wrap="square" rtlCol="0">
            <a:spAutoFit/>
          </a:bodyPr>
          <a:lstStyle/>
          <a:p>
            <a:pPr algn="ctr"/>
            <a:r>
              <a:rPr lang="en-US" b="1" dirty="0">
                <a:solidFill>
                  <a:schemeClr val="accent6">
                    <a:lumMod val="50000"/>
                  </a:schemeClr>
                </a:solidFill>
              </a:rPr>
              <a:t>Women’s Prison</a:t>
            </a:r>
          </a:p>
        </p:txBody>
      </p:sp>
      <p:sp>
        <p:nvSpPr>
          <p:cNvPr id="22" name="TextBox 21">
            <a:extLst>
              <a:ext uri="{FF2B5EF4-FFF2-40B4-BE49-F238E27FC236}">
                <a16:creationId xmlns:a16="http://schemas.microsoft.com/office/drawing/2014/main" id="{0D4DC6AF-9B35-A681-4A1D-145298C5D976}"/>
              </a:ext>
            </a:extLst>
          </p:cNvPr>
          <p:cNvSpPr txBox="1"/>
          <p:nvPr/>
        </p:nvSpPr>
        <p:spPr>
          <a:xfrm rot="1015802">
            <a:off x="10042325" y="4099670"/>
            <a:ext cx="1389272" cy="923330"/>
          </a:xfrm>
          <a:prstGeom prst="rect">
            <a:avLst/>
          </a:prstGeom>
          <a:noFill/>
        </p:spPr>
        <p:txBody>
          <a:bodyPr wrap="square" rtlCol="0">
            <a:spAutoFit/>
          </a:bodyPr>
          <a:lstStyle/>
          <a:p>
            <a:pPr algn="ctr"/>
            <a:r>
              <a:rPr lang="en-US" b="1" dirty="0">
                <a:solidFill>
                  <a:schemeClr val="accent6">
                    <a:lumMod val="50000"/>
                  </a:schemeClr>
                </a:solidFill>
              </a:rPr>
              <a:t>Antigonish Country Recreation</a:t>
            </a:r>
          </a:p>
        </p:txBody>
      </p:sp>
      <p:sp>
        <p:nvSpPr>
          <p:cNvPr id="24" name="TextBox 23">
            <a:extLst>
              <a:ext uri="{FF2B5EF4-FFF2-40B4-BE49-F238E27FC236}">
                <a16:creationId xmlns:a16="http://schemas.microsoft.com/office/drawing/2014/main" id="{0C3FD9FF-6197-9102-F082-A1B298810985}"/>
              </a:ext>
            </a:extLst>
          </p:cNvPr>
          <p:cNvSpPr txBox="1"/>
          <p:nvPr/>
        </p:nvSpPr>
        <p:spPr>
          <a:xfrm rot="16200000">
            <a:off x="4095018" y="1730842"/>
            <a:ext cx="3196423" cy="646331"/>
          </a:xfrm>
          <a:prstGeom prst="rect">
            <a:avLst/>
          </a:prstGeom>
          <a:noFill/>
        </p:spPr>
        <p:txBody>
          <a:bodyPr wrap="square" rtlCol="0">
            <a:spAutoFit/>
          </a:bodyPr>
          <a:lstStyle/>
          <a:p>
            <a:pPr algn="ctr"/>
            <a:r>
              <a:rPr lang="en-US" b="1" dirty="0">
                <a:solidFill>
                  <a:schemeClr val="accent6">
                    <a:lumMod val="50000"/>
                  </a:schemeClr>
                </a:solidFill>
              </a:rPr>
              <a:t>St. Martha’s Hospital Early Intervention Program</a:t>
            </a:r>
          </a:p>
        </p:txBody>
      </p:sp>
      <p:sp>
        <p:nvSpPr>
          <p:cNvPr id="26" name="TextBox 25">
            <a:extLst>
              <a:ext uri="{FF2B5EF4-FFF2-40B4-BE49-F238E27FC236}">
                <a16:creationId xmlns:a16="http://schemas.microsoft.com/office/drawing/2014/main" id="{A2B9AE47-62B8-C350-D0EB-63EA871AD38E}"/>
              </a:ext>
            </a:extLst>
          </p:cNvPr>
          <p:cNvSpPr txBox="1"/>
          <p:nvPr/>
        </p:nvSpPr>
        <p:spPr>
          <a:xfrm rot="5400000">
            <a:off x="11169963" y="3877646"/>
            <a:ext cx="1331867" cy="369332"/>
          </a:xfrm>
          <a:prstGeom prst="rect">
            <a:avLst/>
          </a:prstGeom>
          <a:noFill/>
        </p:spPr>
        <p:txBody>
          <a:bodyPr wrap="square" rtlCol="0">
            <a:spAutoFit/>
          </a:bodyPr>
          <a:lstStyle/>
          <a:p>
            <a:pPr algn="ctr"/>
            <a:r>
              <a:rPr lang="en-US" b="1" dirty="0" err="1">
                <a:solidFill>
                  <a:schemeClr val="accent6">
                    <a:lumMod val="50000"/>
                  </a:schemeClr>
                </a:solidFill>
              </a:rPr>
              <a:t>L’Arche</a:t>
            </a:r>
            <a:endParaRPr lang="en-US" b="1" dirty="0">
              <a:solidFill>
                <a:schemeClr val="accent6">
                  <a:lumMod val="50000"/>
                </a:schemeClr>
              </a:solidFill>
            </a:endParaRPr>
          </a:p>
        </p:txBody>
      </p:sp>
      <p:sp>
        <p:nvSpPr>
          <p:cNvPr id="28" name="TextBox 27">
            <a:extLst>
              <a:ext uri="{FF2B5EF4-FFF2-40B4-BE49-F238E27FC236}">
                <a16:creationId xmlns:a16="http://schemas.microsoft.com/office/drawing/2014/main" id="{F18DCBEF-1FDA-C63B-49D0-BB23762DFC40}"/>
              </a:ext>
            </a:extLst>
          </p:cNvPr>
          <p:cNvSpPr txBox="1"/>
          <p:nvPr/>
        </p:nvSpPr>
        <p:spPr>
          <a:xfrm rot="20759957">
            <a:off x="9982707" y="1317029"/>
            <a:ext cx="1331867" cy="923330"/>
          </a:xfrm>
          <a:prstGeom prst="rect">
            <a:avLst/>
          </a:prstGeom>
          <a:noFill/>
        </p:spPr>
        <p:txBody>
          <a:bodyPr wrap="square" rtlCol="0">
            <a:spAutoFit/>
          </a:bodyPr>
          <a:lstStyle/>
          <a:p>
            <a:pPr algn="ctr"/>
            <a:r>
              <a:rPr lang="en-US" b="1" dirty="0">
                <a:solidFill>
                  <a:schemeClr val="accent6">
                    <a:lumMod val="50000"/>
                  </a:schemeClr>
                </a:solidFill>
              </a:rPr>
              <a:t>Autism Nova Scotia</a:t>
            </a:r>
          </a:p>
        </p:txBody>
      </p:sp>
      <p:sp>
        <p:nvSpPr>
          <p:cNvPr id="30" name="TextBox 29">
            <a:extLst>
              <a:ext uri="{FF2B5EF4-FFF2-40B4-BE49-F238E27FC236}">
                <a16:creationId xmlns:a16="http://schemas.microsoft.com/office/drawing/2014/main" id="{F5D28637-9988-5FF4-DC69-B488E8B62BA7}"/>
              </a:ext>
            </a:extLst>
          </p:cNvPr>
          <p:cNvSpPr txBox="1"/>
          <p:nvPr/>
        </p:nvSpPr>
        <p:spPr>
          <a:xfrm>
            <a:off x="7565857" y="114597"/>
            <a:ext cx="1446577" cy="1200329"/>
          </a:xfrm>
          <a:prstGeom prst="rect">
            <a:avLst/>
          </a:prstGeom>
          <a:noFill/>
        </p:spPr>
        <p:txBody>
          <a:bodyPr wrap="square" rtlCol="0">
            <a:spAutoFit/>
          </a:bodyPr>
          <a:lstStyle/>
          <a:p>
            <a:pPr algn="ctr"/>
            <a:r>
              <a:rPr lang="en-US" b="1" dirty="0">
                <a:solidFill>
                  <a:schemeClr val="accent6">
                    <a:lumMod val="50000"/>
                  </a:schemeClr>
                </a:solidFill>
              </a:rPr>
              <a:t>Antigonish Women’s Resource Centre</a:t>
            </a:r>
          </a:p>
        </p:txBody>
      </p:sp>
      <p:sp>
        <p:nvSpPr>
          <p:cNvPr id="32" name="TextBox 31">
            <a:extLst>
              <a:ext uri="{FF2B5EF4-FFF2-40B4-BE49-F238E27FC236}">
                <a16:creationId xmlns:a16="http://schemas.microsoft.com/office/drawing/2014/main" id="{3CDB7EA8-AF9D-935D-36A2-4C5A6B0598B8}"/>
              </a:ext>
            </a:extLst>
          </p:cNvPr>
          <p:cNvSpPr txBox="1"/>
          <p:nvPr/>
        </p:nvSpPr>
        <p:spPr>
          <a:xfrm rot="580843">
            <a:off x="9314218" y="164645"/>
            <a:ext cx="1331867" cy="923330"/>
          </a:xfrm>
          <a:prstGeom prst="rect">
            <a:avLst/>
          </a:prstGeom>
          <a:noFill/>
        </p:spPr>
        <p:txBody>
          <a:bodyPr wrap="square" rtlCol="0">
            <a:spAutoFit/>
          </a:bodyPr>
          <a:lstStyle/>
          <a:p>
            <a:pPr algn="ctr"/>
            <a:r>
              <a:rPr lang="en-US" b="1" dirty="0">
                <a:solidFill>
                  <a:schemeClr val="accent6">
                    <a:lumMod val="50000"/>
                  </a:schemeClr>
                </a:solidFill>
              </a:rPr>
              <a:t>The Gaelic College</a:t>
            </a:r>
          </a:p>
        </p:txBody>
      </p:sp>
      <p:sp>
        <p:nvSpPr>
          <p:cNvPr id="34" name="TextBox 33">
            <a:extLst>
              <a:ext uri="{FF2B5EF4-FFF2-40B4-BE49-F238E27FC236}">
                <a16:creationId xmlns:a16="http://schemas.microsoft.com/office/drawing/2014/main" id="{60E795DD-7EA6-589C-789E-27211454A7FB}"/>
              </a:ext>
            </a:extLst>
          </p:cNvPr>
          <p:cNvSpPr txBox="1"/>
          <p:nvPr/>
        </p:nvSpPr>
        <p:spPr>
          <a:xfrm rot="934361">
            <a:off x="5559819" y="4224142"/>
            <a:ext cx="1331867" cy="923330"/>
          </a:xfrm>
          <a:prstGeom prst="rect">
            <a:avLst/>
          </a:prstGeom>
          <a:noFill/>
        </p:spPr>
        <p:txBody>
          <a:bodyPr wrap="square" rtlCol="0">
            <a:spAutoFit/>
          </a:bodyPr>
          <a:lstStyle/>
          <a:p>
            <a:pPr algn="ctr"/>
            <a:r>
              <a:rPr lang="en-US" b="1" dirty="0">
                <a:solidFill>
                  <a:schemeClr val="accent6">
                    <a:lumMod val="50000"/>
                  </a:schemeClr>
                </a:solidFill>
              </a:rPr>
              <a:t>Art Gallery NS</a:t>
            </a:r>
          </a:p>
        </p:txBody>
      </p:sp>
      <p:sp>
        <p:nvSpPr>
          <p:cNvPr id="36" name="TextBox 35">
            <a:extLst>
              <a:ext uri="{FF2B5EF4-FFF2-40B4-BE49-F238E27FC236}">
                <a16:creationId xmlns:a16="http://schemas.microsoft.com/office/drawing/2014/main" id="{DAE4B7CF-8DDC-1371-1C31-4987AD87C03A}"/>
              </a:ext>
            </a:extLst>
          </p:cNvPr>
          <p:cNvSpPr txBox="1"/>
          <p:nvPr/>
        </p:nvSpPr>
        <p:spPr>
          <a:xfrm rot="21331077">
            <a:off x="6188333" y="104199"/>
            <a:ext cx="1331867" cy="923330"/>
          </a:xfrm>
          <a:prstGeom prst="rect">
            <a:avLst/>
          </a:prstGeom>
          <a:noFill/>
        </p:spPr>
        <p:txBody>
          <a:bodyPr wrap="square" rtlCol="0">
            <a:spAutoFit/>
          </a:bodyPr>
          <a:lstStyle/>
          <a:p>
            <a:pPr algn="ctr"/>
            <a:r>
              <a:rPr lang="en-US" b="1" dirty="0">
                <a:solidFill>
                  <a:schemeClr val="accent6">
                    <a:lumMod val="50000"/>
                  </a:schemeClr>
                </a:solidFill>
              </a:rPr>
              <a:t>NS Science Centre</a:t>
            </a:r>
          </a:p>
        </p:txBody>
      </p:sp>
      <p:sp>
        <p:nvSpPr>
          <p:cNvPr id="38" name="TextBox 37">
            <a:extLst>
              <a:ext uri="{FF2B5EF4-FFF2-40B4-BE49-F238E27FC236}">
                <a16:creationId xmlns:a16="http://schemas.microsoft.com/office/drawing/2014/main" id="{5557EF2D-E758-FB5E-E1EB-760D8233103B}"/>
              </a:ext>
            </a:extLst>
          </p:cNvPr>
          <p:cNvSpPr txBox="1"/>
          <p:nvPr/>
        </p:nvSpPr>
        <p:spPr>
          <a:xfrm rot="20723825">
            <a:off x="4666355" y="3767120"/>
            <a:ext cx="1331867" cy="646331"/>
          </a:xfrm>
          <a:prstGeom prst="rect">
            <a:avLst/>
          </a:prstGeom>
          <a:noFill/>
        </p:spPr>
        <p:txBody>
          <a:bodyPr wrap="square" rtlCol="0">
            <a:spAutoFit/>
          </a:bodyPr>
          <a:lstStyle/>
          <a:p>
            <a:pPr algn="ctr"/>
            <a:r>
              <a:rPr lang="en-US" b="1" dirty="0">
                <a:solidFill>
                  <a:schemeClr val="accent6">
                    <a:lumMod val="50000"/>
                  </a:schemeClr>
                </a:solidFill>
              </a:rPr>
              <a:t>Health Centre</a:t>
            </a:r>
          </a:p>
        </p:txBody>
      </p:sp>
    </p:spTree>
    <p:extLst>
      <p:ext uri="{BB962C8B-B14F-4D97-AF65-F5344CB8AC3E}">
        <p14:creationId xmlns:p14="http://schemas.microsoft.com/office/powerpoint/2010/main" val="3685074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83CA34-C6E2-49BA-ACFF-78ADEC0C28FA}">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16c05727-aa75-4e4a-9b5f-8a80a1165891"/>
    <ds:schemaRef ds:uri="71af3243-3dd4-4a8d-8c0d-dd76da1f02a5"/>
    <ds:schemaRef ds:uri="http://www.w3.org/XML/1998/namespace"/>
    <ds:schemaRef ds:uri="http://purl.org/dc/terms/"/>
  </ds:schemaRefs>
</ds:datastoreItem>
</file>

<file path=customXml/itemProps2.xml><?xml version="1.0" encoding="utf-8"?>
<ds:datastoreItem xmlns:ds="http://schemas.openxmlformats.org/officeDocument/2006/customXml" ds:itemID="{570D0EAE-52CD-493E-A174-3A7CD0E9C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B9AE35-8A31-4380-94A6-86E5DFCDD1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Beginning of the year procedures</Template>
  <TotalTime>6460</TotalTime>
  <Words>607</Words>
  <Application>Microsoft Office PowerPoint</Application>
  <PresentationFormat>Widescreen</PresentationFormat>
  <Paragraphs>144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Wingdings</vt:lpstr>
      <vt:lpstr>Wingdings 3</vt:lpstr>
      <vt:lpstr>Ion Boardroom</vt:lpstr>
      <vt:lpstr>Practicum Placements At-a-Glance </vt:lpstr>
      <vt:lpstr>Practicum Placements At-a-Glance</vt:lpstr>
      <vt:lpstr>Practicum Requirements</vt:lpstr>
      <vt:lpstr>NS School Boards &amp; Communities</vt:lpstr>
      <vt:lpstr>Bachelor of Education Handbook</vt:lpstr>
      <vt:lpstr>Transportation</vt:lpstr>
      <vt:lpstr>Handbook</vt:lpstr>
      <vt:lpstr>Working Together  in the Field</vt:lpstr>
      <vt:lpstr>Alternative  Placements </vt:lpstr>
      <vt:lpstr>Handbook Appendices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Practicum Placements At a Glance</dc:title>
  <dc:creator>Becky Powers</dc:creator>
  <cp:lastModifiedBy>Denise Morrow</cp:lastModifiedBy>
  <cp:revision>3</cp:revision>
  <cp:lastPrinted>2022-09-08T00:27:02Z</cp:lastPrinted>
  <dcterms:created xsi:type="dcterms:W3CDTF">2022-08-29T17:36:45Z</dcterms:created>
  <dcterms:modified xsi:type="dcterms:W3CDTF">2023-05-01T11:04:52Z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